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思源宋体 Heavy" panose="02020900000000000000" pitchFamily="18" charset="-128"/>
      <p:regular r:id="rId13"/>
    </p:embeddedFont>
    <p:embeddedFont>
      <p:font typeface="圓體" panose="02000609000000000000" pitchFamily="49" charset="-128"/>
      <p:regular r:id="rId14"/>
    </p:embeddedFont>
    <p:embeddedFont>
      <p:font typeface="Noto Sans T Chinese" panose="020B0500000000000000" pitchFamily="34" charset="-128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mbria Math" panose="02040503050406030204" pitchFamily="18" charset="0"/>
      <p:regular r:id="rId20"/>
    </p:embeddedFont>
    <p:embeddedFont>
      <p:font typeface="YuPearl" panose="020F0500000000000000" pitchFamily="34" charset="-120"/>
      <p:bold r:id="rId21"/>
    </p:embeddedFont>
    <p:embeddedFont>
      <p:font typeface="YUPEARL-LIGHT" panose="020F0500000000000000" pitchFamily="34" charset="-12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1F1"/>
    <a:srgbClr val="FF79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588" autoAdjust="0"/>
  </p:normalViewPr>
  <p:slideViewPr>
    <p:cSldViewPr>
      <p:cViewPr varScale="1">
        <p:scale>
          <a:sx n="68" d="100"/>
          <a:sy n="68" d="100"/>
        </p:scale>
        <p:origin x="904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1" d="100"/>
        <a:sy n="13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B342F-E691-9649-A5DE-14EF20F8A981}" type="datetimeFigureOut">
              <a:rPr kumimoji="1" lang="zh-TW" altLang="en-US" smtClean="0"/>
              <a:t>2023/10/2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4AC640-3594-724C-9C85-4EC4F196F98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4370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err="1"/>
              <a:t>ababab</a:t>
            </a:r>
            <a:endParaRPr kumimoji="1" lang="en-US" altLang="zh-TW" dirty="0"/>
          </a:p>
          <a:p>
            <a:r>
              <a:rPr kumimoji="1" lang="en-US" altLang="zh-TW" dirty="0"/>
              <a:t>-1\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AC640-3594-724C-9C85-4EC4F196F98F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26774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4AC640-3594-724C-9C85-4EC4F196F98F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31091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280541" y="8014375"/>
            <a:ext cx="572691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-30">
                <a:solidFill>
                  <a:srgbClr val="FFFFFF"/>
                </a:solidFill>
                <a:ea typeface="Noto Sans T Chinese"/>
              </a:rPr>
              <a:t>資工二B 蔡文綺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261909"/>
            <a:ext cx="16230600" cy="3368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99"/>
              </a:lnSpc>
            </a:pPr>
            <a:r>
              <a:rPr lang="en-US" sz="12999" spc="-974">
                <a:solidFill>
                  <a:srgbClr val="FFFFFF"/>
                </a:solidFill>
                <a:ea typeface="思源宋体 Heavy"/>
              </a:rPr>
              <a:t>ＵＶＡ 10298 </a:t>
            </a:r>
          </a:p>
          <a:p>
            <a:pPr algn="ctr">
              <a:lnSpc>
                <a:spcPts val="12999"/>
              </a:lnSpc>
            </a:pPr>
            <a:r>
              <a:rPr lang="en-US" sz="12999" spc="-974">
                <a:solidFill>
                  <a:srgbClr val="FFFFFF"/>
                </a:solidFill>
                <a:latin typeface="思源宋体 Heavy"/>
              </a:rPr>
              <a:t>Power Strings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528004" y="7061875"/>
            <a:ext cx="3231991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ans T Chinese"/>
              </a:rPr>
              <a:t>2023/10/4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74089"/>
            <a:ext cx="16625532" cy="1388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00"/>
              </a:lnSpc>
              <a:spcBef>
                <a:spcPct val="0"/>
              </a:spcBef>
            </a:pPr>
            <a:r>
              <a:rPr lang="en-US" sz="10400" spc="-780">
                <a:solidFill>
                  <a:srgbClr val="FFFFFF"/>
                </a:solidFill>
                <a:ea typeface="思源宋体 Heavy"/>
              </a:rPr>
              <a:t>複雜度計算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3002098"/>
            <a:ext cx="18551281" cy="3283597"/>
            <a:chOff x="0" y="0"/>
            <a:chExt cx="24735041" cy="4378130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24735041" cy="965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59"/>
                </a:lnSpc>
              </a:pPr>
              <a:r>
                <a:rPr lang="en-US" sz="4800" spc="-48">
                  <a:solidFill>
                    <a:srgbClr val="FFFFFF"/>
                  </a:solidFill>
                  <a:ea typeface="思源宋体 Heavy"/>
                </a:rPr>
                <a:t>時間複雜度 O(n)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258100"/>
              <a:ext cx="21266746" cy="25943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 spc="-27">
                  <a:solidFill>
                    <a:srgbClr val="FFFFFF"/>
                  </a:solidFill>
                  <a:ea typeface="Noto Sans T Chinese"/>
                </a:rPr>
                <a:t>輸入的字串長度：n</a:t>
              </a:r>
            </a:p>
            <a:p>
              <a:pPr>
                <a:lnSpc>
                  <a:spcPts val="3919"/>
                </a:lnSpc>
              </a:pPr>
              <a:r>
                <a:rPr lang="en-US" sz="2799" spc="-27">
                  <a:solidFill>
                    <a:srgbClr val="FFFFFF"/>
                  </a:solidFill>
                  <a:ea typeface="Noto Sans T Chinese"/>
                </a:rPr>
                <a:t>建立部分匹配表的時間複雜度：O(n)</a:t>
              </a:r>
            </a:p>
            <a:p>
              <a:pPr>
                <a:lnSpc>
                  <a:spcPts val="3919"/>
                </a:lnSpc>
              </a:pPr>
              <a:r>
                <a:rPr lang="en-US" sz="2799" spc="-27">
                  <a:solidFill>
                    <a:srgbClr val="FFFFFF"/>
                  </a:solidFill>
                  <a:ea typeface="Noto Sans T Chinese"/>
                </a:rPr>
                <a:t>查找最大 n 的時間複雜度：O(1)</a:t>
              </a:r>
            </a:p>
            <a:p>
              <a:pPr marL="0" lvl="0" indent="0">
                <a:lnSpc>
                  <a:spcPts val="3919"/>
                </a:lnSpc>
              </a:pPr>
              <a:endParaRPr lang="en-US" sz="2799" spc="-27">
                <a:solidFill>
                  <a:srgbClr val="FFFFFF"/>
                </a:solidFill>
                <a:ea typeface="Noto Sans T Chinese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6247596"/>
            <a:ext cx="18134802" cy="2788297"/>
            <a:chOff x="0" y="0"/>
            <a:chExt cx="24179735" cy="3717730"/>
          </a:xfrm>
        </p:grpSpPr>
        <p:sp>
          <p:nvSpPr>
            <p:cNvPr id="7" name="TextBox 7"/>
            <p:cNvSpPr txBox="1"/>
            <p:nvPr/>
          </p:nvSpPr>
          <p:spPr>
            <a:xfrm>
              <a:off x="0" y="0"/>
              <a:ext cx="24179735" cy="965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59"/>
                </a:lnSpc>
              </a:pPr>
              <a:r>
                <a:rPr lang="en-US" sz="4800" spc="-48">
                  <a:solidFill>
                    <a:srgbClr val="FFFFFF"/>
                  </a:solidFill>
                  <a:ea typeface="思源宋体 Heavy"/>
                </a:rPr>
                <a:t>空間複雜度 O(n)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58100"/>
              <a:ext cx="20789304" cy="19339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 spc="-27">
                  <a:solidFill>
                    <a:srgbClr val="FFFFFF"/>
                  </a:solidFill>
                  <a:ea typeface="Noto Sans T Chinese"/>
                </a:rPr>
                <a:t>輸入的字串長度：n</a:t>
              </a:r>
            </a:p>
            <a:p>
              <a:pPr>
                <a:lnSpc>
                  <a:spcPts val="3919"/>
                </a:lnSpc>
              </a:pPr>
              <a:r>
                <a:rPr lang="en-US" sz="2799" spc="-27">
                  <a:solidFill>
                    <a:srgbClr val="FFFFFF"/>
                  </a:solidFill>
                  <a:ea typeface="Noto Sans T Chinese"/>
                </a:rPr>
                <a:t>部分匹配表的空間複雜度：O(n)</a:t>
              </a:r>
            </a:p>
            <a:p>
              <a:pPr marL="0" lvl="0" indent="0">
                <a:lnSpc>
                  <a:spcPts val="3919"/>
                </a:lnSpc>
              </a:pPr>
              <a:r>
                <a:rPr lang="en-US" sz="2799" spc="-27">
                  <a:solidFill>
                    <a:srgbClr val="FFFFFF"/>
                  </a:solidFill>
                  <a:ea typeface="Noto Sans T Chinese"/>
                </a:rPr>
                <a:t>其他變數的空間複雜度：O(1)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74089"/>
            <a:ext cx="16625532" cy="1388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00"/>
              </a:lnSpc>
              <a:spcBef>
                <a:spcPct val="0"/>
              </a:spcBef>
            </a:pPr>
            <a:r>
              <a:rPr lang="en-US" sz="10400" spc="-780">
                <a:solidFill>
                  <a:srgbClr val="FFFFFF"/>
                </a:solidFill>
                <a:ea typeface="思源宋体 Heavy"/>
              </a:rPr>
              <a:t>問題描述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3002098"/>
            <a:ext cx="18551281" cy="2944123"/>
            <a:chOff x="0" y="0"/>
            <a:chExt cx="24735041" cy="3925498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24735041" cy="965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59"/>
                </a:lnSpc>
              </a:pPr>
              <a:r>
                <a:rPr lang="en-US" sz="4800" spc="-48">
                  <a:solidFill>
                    <a:srgbClr val="FFFFFF"/>
                  </a:solidFill>
                  <a:ea typeface="思源宋体 Heavy"/>
                </a:rPr>
                <a:t>背景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5"/>
                <p:cNvSpPr txBox="1"/>
                <p:nvPr/>
              </p:nvSpPr>
              <p:spPr>
                <a:xfrm>
                  <a:off x="0" y="1258100"/>
                  <a:ext cx="21266746" cy="266739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>
                    <a:lnSpc>
                      <a:spcPts val="3919"/>
                    </a:lnSpc>
                  </a:pPr>
                  <a:r>
                    <a:rPr lang="en-US" sz="2799" spc="-27" dirty="0" err="1">
                      <a:solidFill>
                        <a:srgbClr val="FFFFFF"/>
                      </a:solidFill>
                      <a:ea typeface="Noto Sans T Chinese"/>
                    </a:rPr>
                    <a:t>兩個字串</a:t>
                  </a:r>
                  <a:r>
                    <a:rPr lang="en-US" sz="2799" spc="-27" dirty="0">
                      <a:solidFill>
                        <a:srgbClr val="FFFFFF"/>
                      </a:solidFill>
                      <a:ea typeface="Noto Sans T Chinese"/>
                    </a:rPr>
                    <a:t> </a:t>
                  </a:r>
                  <a:r>
                    <a:rPr lang="en-US" altLang="zh-TW" sz="2799" spc="-27" dirty="0">
                      <a:solidFill>
                        <a:srgbClr val="FFFFFF"/>
                      </a:solidFill>
                      <a:latin typeface="Noto Sans T Chinese"/>
                    </a:rPr>
                    <a:t>r</a:t>
                  </a:r>
                  <a:r>
                    <a:rPr lang="en-US" altLang="zh-TW" sz="2799" spc="-27" baseline="-25000" dirty="0">
                      <a:solidFill>
                        <a:srgbClr val="FFFFFF"/>
                      </a:solidFill>
                      <a:latin typeface="Noto Sans T Chinese"/>
                    </a:rPr>
                    <a:t>1</a:t>
                  </a:r>
                  <a:r>
                    <a:rPr lang="en-US" sz="2799" spc="-27" dirty="0">
                      <a:solidFill>
                        <a:srgbClr val="FFFFFF"/>
                      </a:solidFill>
                      <a:ea typeface="Noto Sans T Chinese"/>
                    </a:rPr>
                    <a:t> </a:t>
                  </a:r>
                  <a:r>
                    <a:rPr lang="en-US" sz="2799" spc="-27" dirty="0" err="1">
                      <a:solidFill>
                        <a:srgbClr val="FFFFFF"/>
                      </a:solidFill>
                      <a:ea typeface="Noto Sans T Chinese"/>
                    </a:rPr>
                    <a:t>和</a:t>
                  </a:r>
                  <a:r>
                    <a:rPr lang="en-US" sz="2799" spc="-27" dirty="0">
                      <a:solidFill>
                        <a:srgbClr val="FFFFFF"/>
                      </a:solidFill>
                      <a:ea typeface="Noto Sans T Chinese"/>
                    </a:rPr>
                    <a:t> </a:t>
                  </a:r>
                  <a:r>
                    <a:rPr lang="en-US" altLang="zh-TW" sz="2799" spc="-27" dirty="0">
                      <a:solidFill>
                        <a:srgbClr val="FFFFFF"/>
                      </a:solidFill>
                      <a:latin typeface="Noto Sans T Chinese"/>
                    </a:rPr>
                    <a:t>r</a:t>
                  </a:r>
                  <a:r>
                    <a:rPr lang="en-US" altLang="zh-TW" sz="2799" spc="-27" baseline="-25000" dirty="0">
                      <a:solidFill>
                        <a:srgbClr val="FFFFFF"/>
                      </a:solidFill>
                      <a:latin typeface="Noto Sans T Chinese"/>
                    </a:rPr>
                    <a:t>2</a:t>
                  </a:r>
                  <a:r>
                    <a:rPr lang="en-US" sz="2799" spc="-27" dirty="0">
                      <a:solidFill>
                        <a:srgbClr val="FFFFFF"/>
                      </a:solidFill>
                      <a:ea typeface="Noto Sans T Chinese"/>
                    </a:rPr>
                    <a:t>，將它們的連接（合併）視為乘法操作</a:t>
                  </a:r>
                </a:p>
                <a:p>
                  <a:pPr>
                    <a:lnSpc>
                      <a:spcPts val="3919"/>
                    </a:lnSpc>
                  </a:pPr>
                  <a:r>
                    <a:rPr lang="en-US" sz="2799" spc="-27" dirty="0" err="1">
                      <a:solidFill>
                        <a:srgbClr val="FFFFFF"/>
                      </a:solidFill>
                      <a:ea typeface="Noto Sans T Chinese"/>
                    </a:rPr>
                    <a:t>對於非負整數的指數</a:t>
                  </a:r>
                  <a:r>
                    <a:rPr lang="en-US" sz="2799" spc="-27" dirty="0">
                      <a:solidFill>
                        <a:srgbClr val="FFFFFF"/>
                      </a:solidFill>
                      <a:ea typeface="Noto Sans T Chinese"/>
                    </a:rPr>
                    <a:t> </a:t>
                  </a:r>
                  <a:r>
                    <a:rPr lang="en-US" sz="2799" spc="-27" dirty="0" err="1">
                      <a:solidFill>
                        <a:srgbClr val="FFFFFF"/>
                      </a:solidFill>
                      <a:ea typeface="Noto Sans T Chinese"/>
                    </a:rPr>
                    <a:t>n，我們按正常方式定義指數運算</a:t>
                  </a:r>
                  <a:r>
                    <a:rPr lang="en-US" sz="2799" spc="-27" dirty="0">
                      <a:solidFill>
                        <a:srgbClr val="FFFFFF"/>
                      </a:solidFill>
                      <a:ea typeface="Noto Sans T Chinese"/>
                    </a:rPr>
                    <a:t>：</a:t>
                  </a:r>
                </a:p>
                <a:p>
                  <a:pPr marL="0" lvl="0" indent="0">
                    <a:lnSpc>
                      <a:spcPts val="3919"/>
                    </a:lnSpc>
                  </a:pPr>
                  <a:r>
                    <a:rPr lang="en-US" altLang="zh-TW" sz="2799" spc="-27" dirty="0">
                      <a:solidFill>
                        <a:srgbClr val="FFFFFF"/>
                      </a:solidFill>
                      <a:latin typeface="Noto Sans T Chinese"/>
                    </a:rPr>
                    <a:t>r</a:t>
                  </a:r>
                  <a:r>
                    <a:rPr lang="en-US" altLang="zh-TW" sz="2799" spc="-27" baseline="-25000" dirty="0">
                      <a:solidFill>
                        <a:srgbClr val="FFFFFF"/>
                      </a:solidFill>
                      <a:latin typeface="Noto Sans T Chinese"/>
                    </a:rPr>
                    <a:t>1</a:t>
                  </a:r>
                  <a:r>
                    <a:rPr lang="en-US" altLang="zh-TW" sz="2799" spc="-27" baseline="30000" dirty="0">
                      <a:solidFill>
                        <a:srgbClr val="FFFFFF"/>
                      </a:solidFill>
                      <a:latin typeface="Noto Sans T Chinese"/>
                    </a:rPr>
                    <a:t>0 </a:t>
                  </a:r>
                  <a:r>
                    <a:rPr lang="en-US" sz="2799" spc="-27" dirty="0">
                      <a:solidFill>
                        <a:srgbClr val="FFFFFF"/>
                      </a:solidFill>
                      <a:latin typeface="Noto Sans T Chinese"/>
                    </a:rPr>
                    <a:t>= ''（</a:t>
                  </a:r>
                  <a:r>
                    <a:rPr lang="en-US" sz="2799" spc="-27" dirty="0" err="1">
                      <a:solidFill>
                        <a:srgbClr val="FFFFFF"/>
                      </a:solidFill>
                      <a:latin typeface="Noto Sans T Chinese"/>
                    </a:rPr>
                    <a:t>空字串</a:t>
                  </a:r>
                  <a:r>
                    <a:rPr lang="en-US" sz="2799" spc="-27" dirty="0">
                      <a:solidFill>
                        <a:srgbClr val="FFFFFF"/>
                      </a:solidFill>
                      <a:latin typeface="Noto Sans T Chinese"/>
                    </a:rPr>
                    <a:t>），r</a:t>
                  </a:r>
                  <a:r>
                    <a:rPr lang="en-US" sz="2799" spc="-27" baseline="-25000" dirty="0">
                      <a:solidFill>
                        <a:srgbClr val="FFFFFF"/>
                      </a:solidFill>
                      <a:latin typeface="Noto Sans T Chinese"/>
                    </a:rPr>
                    <a:t>1</a:t>
                  </a:r>
                  <a:r>
                    <a:rPr lang="en-US" sz="2799" spc="-27" baseline="30000" dirty="0">
                      <a:solidFill>
                        <a:srgbClr val="FFFFFF"/>
                      </a:solidFill>
                      <a:latin typeface="Noto Sans T Chinese"/>
                    </a:rPr>
                    <a:t>(n+1)</a:t>
                  </a:r>
                  <a:r>
                    <a:rPr lang="en-US" sz="2799" spc="-27" dirty="0">
                      <a:solidFill>
                        <a:srgbClr val="FFFFFF"/>
                      </a:solidFill>
                      <a:latin typeface="Noto Sans T Chinese"/>
                    </a:rPr>
                    <a:t> = </a:t>
                  </a:r>
                  <a:r>
                    <a:rPr lang="en-US" altLang="zh-TW" sz="2799" spc="-27" dirty="0">
                      <a:solidFill>
                        <a:srgbClr val="FFFFFF"/>
                      </a:solidFill>
                      <a:latin typeface="Noto Sans T Chinese"/>
                    </a:rPr>
                    <a:t>r</a:t>
                  </a:r>
                  <a:r>
                    <a:rPr lang="en-US" altLang="zh-TW" sz="2799" spc="-27" baseline="-25000" dirty="0">
                      <a:solidFill>
                        <a:srgbClr val="FFFFFF"/>
                      </a:solidFill>
                      <a:latin typeface="Noto Sans T Chinese"/>
                    </a:rPr>
                    <a:t>1</a:t>
                  </a:r>
                  <a:r>
                    <a:rPr lang="en-US" sz="2799" spc="-27" dirty="0">
                      <a:solidFill>
                        <a:srgbClr val="FFFFFF"/>
                      </a:solidFill>
                      <a:latin typeface="Noto Sans T Chinese"/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US" sz="2799" i="1" spc="-27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a14:m>
                  <a:r>
                    <a:rPr lang="en-US" sz="2799" spc="-27" dirty="0">
                      <a:solidFill>
                        <a:srgbClr val="FFFFFF"/>
                      </a:solidFill>
                      <a:latin typeface="Noto Sans T Chinese"/>
                    </a:rPr>
                    <a:t> </a:t>
                  </a:r>
                  <a:r>
                    <a:rPr lang="en-US" altLang="zh-TW" sz="2799" spc="-27" dirty="0">
                      <a:solidFill>
                        <a:srgbClr val="FFFFFF"/>
                      </a:solidFill>
                      <a:latin typeface="Noto Sans T Chinese"/>
                    </a:rPr>
                    <a:t>r</a:t>
                  </a:r>
                  <a:r>
                    <a:rPr lang="en-US" altLang="zh-TW" sz="2799" spc="-27" baseline="-25000" dirty="0">
                      <a:solidFill>
                        <a:srgbClr val="FFFFFF"/>
                      </a:solidFill>
                      <a:latin typeface="Noto Sans T Chinese"/>
                    </a:rPr>
                    <a:t>1</a:t>
                  </a:r>
                  <a:r>
                    <a:rPr lang="en-US" altLang="zh-TW" sz="2799" spc="-27" baseline="30000" dirty="0">
                      <a:solidFill>
                        <a:srgbClr val="FFFFFF"/>
                      </a:solidFill>
                      <a:latin typeface="Noto Sans T Chinese"/>
                    </a:rPr>
                    <a:t>n</a:t>
                  </a:r>
                </a:p>
                <a:p>
                  <a:pPr marL="0" lvl="0" indent="0">
                    <a:lnSpc>
                      <a:spcPts val="3919"/>
                    </a:lnSpc>
                  </a:pPr>
                  <a:endParaRPr lang="en-US" sz="2799" spc="-27" dirty="0">
                    <a:solidFill>
                      <a:srgbClr val="FFFFFF"/>
                    </a:solidFill>
                    <a:latin typeface="Noto Sans T Chinese"/>
                  </a:endParaRPr>
                </a:p>
              </p:txBody>
            </p:sp>
          </mc:Choice>
          <mc:Fallback xmlns="">
            <p:sp>
              <p:nvSpPr>
                <p:cNvPr id="5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1258100"/>
                  <a:ext cx="21266746" cy="2667398"/>
                </a:xfrm>
                <a:prstGeom prst="rect">
                  <a:avLst/>
                </a:prstGeom>
                <a:blipFill>
                  <a:blip r:embed="rId2"/>
                  <a:stretch>
                    <a:fillRect l="-1433" t="-4403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" name="Group 6"/>
          <p:cNvGrpSpPr/>
          <p:nvPr/>
        </p:nvGrpSpPr>
        <p:grpSpPr>
          <a:xfrm>
            <a:off x="1028700" y="6247596"/>
            <a:ext cx="18134802" cy="2911871"/>
            <a:chOff x="0" y="0"/>
            <a:chExt cx="24179735" cy="3882495"/>
          </a:xfrm>
        </p:grpSpPr>
        <p:sp>
          <p:nvSpPr>
            <p:cNvPr id="7" name="TextBox 7"/>
            <p:cNvSpPr txBox="1"/>
            <p:nvPr/>
          </p:nvSpPr>
          <p:spPr>
            <a:xfrm>
              <a:off x="0" y="0"/>
              <a:ext cx="24179735" cy="965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59"/>
                </a:lnSpc>
              </a:pPr>
              <a:r>
                <a:rPr lang="en-US" sz="4800" spc="-48">
                  <a:solidFill>
                    <a:srgbClr val="FFFFFF"/>
                  </a:solidFill>
                  <a:ea typeface="思源宋体 Heavy"/>
                </a:rPr>
                <a:t>要求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58100"/>
              <a:ext cx="20789304" cy="26243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 spc="-27" dirty="0" err="1">
                  <a:solidFill>
                    <a:srgbClr val="FFFFFF"/>
                  </a:solidFill>
                  <a:ea typeface="Noto Sans T Chinese"/>
                </a:rPr>
                <a:t>對於每個輸入的字串</a:t>
              </a:r>
              <a:r>
                <a:rPr lang="en-US" sz="2799" spc="-27" dirty="0">
                  <a:solidFill>
                    <a:srgbClr val="FFFFFF"/>
                  </a:solidFill>
                  <a:ea typeface="Noto Sans T Chinese"/>
                </a:rPr>
                <a:t> </a:t>
              </a:r>
              <a:r>
                <a:rPr lang="en-US" sz="2799" spc="-27" dirty="0" err="1">
                  <a:solidFill>
                    <a:srgbClr val="FFFFFF"/>
                  </a:solidFill>
                  <a:ea typeface="Noto Sans T Chinese"/>
                </a:rPr>
                <a:t>s，找出最大的整數</a:t>
              </a:r>
              <a:r>
                <a:rPr lang="en-US" sz="2799" spc="-27" dirty="0">
                  <a:solidFill>
                    <a:srgbClr val="FFFFFF"/>
                  </a:solidFill>
                  <a:ea typeface="Noto Sans T Chinese"/>
                </a:rPr>
                <a:t> n</a:t>
              </a:r>
            </a:p>
            <a:p>
              <a:pPr>
                <a:lnSpc>
                  <a:spcPts val="3919"/>
                </a:lnSpc>
              </a:pPr>
              <a:r>
                <a:rPr lang="en-US" sz="2799" spc="-27" dirty="0" err="1">
                  <a:solidFill>
                    <a:srgbClr val="FFFFFF"/>
                  </a:solidFill>
                  <a:ea typeface="Noto Sans T Chinese"/>
                </a:rPr>
                <a:t>使得</a:t>
              </a:r>
              <a:r>
                <a:rPr lang="en-US" sz="2799" spc="-27" dirty="0">
                  <a:solidFill>
                    <a:srgbClr val="FFFFFF"/>
                  </a:solidFill>
                  <a:ea typeface="Noto Sans T Chinese"/>
                </a:rPr>
                <a:t> s </a:t>
              </a:r>
              <a:r>
                <a:rPr lang="en-US" sz="2799" spc="-27" dirty="0" err="1">
                  <a:solidFill>
                    <a:srgbClr val="FFFFFF"/>
                  </a:solidFill>
                  <a:ea typeface="Noto Sans T Chinese"/>
                </a:rPr>
                <a:t>可以表示為子字串</a:t>
              </a:r>
              <a:r>
                <a:rPr lang="en-US" sz="2799" spc="-27" dirty="0">
                  <a:solidFill>
                    <a:srgbClr val="FFFFFF"/>
                  </a:solidFill>
                  <a:ea typeface="Noto Sans T Chinese"/>
                </a:rPr>
                <a:t> r </a:t>
              </a:r>
              <a:r>
                <a:rPr lang="en-US" sz="2799" spc="-27" dirty="0" err="1">
                  <a:solidFill>
                    <a:srgbClr val="FFFFFF"/>
                  </a:solidFill>
                  <a:ea typeface="Noto Sans T Chinese"/>
                </a:rPr>
                <a:t>重複相乘</a:t>
              </a:r>
              <a:r>
                <a:rPr lang="en-US" sz="2799" spc="-27" dirty="0">
                  <a:solidFill>
                    <a:srgbClr val="FFFFFF"/>
                  </a:solidFill>
                  <a:ea typeface="Noto Sans T Chinese"/>
                </a:rPr>
                <a:t> n </a:t>
              </a:r>
              <a:r>
                <a:rPr lang="en-US" sz="2799" spc="-27" dirty="0" err="1">
                  <a:solidFill>
                    <a:srgbClr val="FFFFFF"/>
                  </a:solidFill>
                  <a:ea typeface="Noto Sans T Chinese"/>
                </a:rPr>
                <a:t>次的結果</a:t>
              </a:r>
              <a:endParaRPr lang="en-US" sz="2799" spc="-27" dirty="0">
                <a:solidFill>
                  <a:srgbClr val="FFFFFF"/>
                </a:solidFill>
                <a:ea typeface="Noto Sans T Chinese"/>
              </a:endParaRPr>
            </a:p>
            <a:p>
              <a:pPr>
                <a:lnSpc>
                  <a:spcPts val="3919"/>
                </a:lnSpc>
              </a:pPr>
              <a:r>
                <a:rPr lang="en-US" sz="2799" spc="-27" dirty="0" err="1">
                  <a:solidFill>
                    <a:srgbClr val="FFFFFF"/>
                  </a:solidFill>
                  <a:ea typeface="Noto Sans T Chinese"/>
                </a:rPr>
                <a:t>即</a:t>
              </a:r>
              <a:r>
                <a:rPr lang="en-US" sz="2799" spc="-27" dirty="0">
                  <a:solidFill>
                    <a:srgbClr val="FFFFFF"/>
                  </a:solidFill>
                  <a:ea typeface="Noto Sans T Chinese"/>
                </a:rPr>
                <a:t> </a:t>
              </a:r>
              <a:r>
                <a:rPr lang="en-US" sz="3600" spc="-27" dirty="0">
                  <a:solidFill>
                    <a:srgbClr val="FFFFFF"/>
                  </a:solidFill>
                  <a:ea typeface="Noto Sans T Chinese"/>
                </a:rPr>
                <a:t>s = </a:t>
              </a:r>
              <a:r>
                <a:rPr lang="en-US" sz="3600" spc="-27" dirty="0" err="1">
                  <a:solidFill>
                    <a:srgbClr val="FFFFFF"/>
                  </a:solidFill>
                  <a:ea typeface="Noto Sans T Chinese"/>
                </a:rPr>
                <a:t>r</a:t>
              </a:r>
              <a:r>
                <a:rPr lang="en-US" sz="3600" spc="-27" baseline="30000" dirty="0" err="1">
                  <a:solidFill>
                    <a:srgbClr val="FFFFFF"/>
                  </a:solidFill>
                  <a:ea typeface="Noto Sans T Chinese"/>
                </a:rPr>
                <a:t>n</a:t>
              </a:r>
              <a:endParaRPr lang="en-US" sz="3600" spc="-27" dirty="0">
                <a:solidFill>
                  <a:srgbClr val="FFFFFF"/>
                </a:solidFill>
                <a:ea typeface="Noto Sans T Chinese"/>
              </a:endParaRPr>
            </a:p>
            <a:p>
              <a:pPr marL="0" lvl="0" indent="0">
                <a:lnSpc>
                  <a:spcPts val="3919"/>
                </a:lnSpc>
              </a:pPr>
              <a:r>
                <a:rPr lang="en-US" sz="2799" spc="-27" dirty="0" err="1">
                  <a:solidFill>
                    <a:srgbClr val="FFFFFF"/>
                  </a:solidFill>
                  <a:ea typeface="Noto Sans T Chinese"/>
                </a:rPr>
                <a:t>我們的目標是找出這個最大的</a:t>
              </a:r>
              <a:r>
                <a:rPr lang="en-US" sz="2799" spc="-27" dirty="0">
                  <a:solidFill>
                    <a:srgbClr val="FFFFFF"/>
                  </a:solidFill>
                  <a:ea typeface="Noto Sans T Chinese"/>
                </a:rPr>
                <a:t> n。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9" name="Table 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26684949"/>
                  </p:ext>
                </p:extLst>
              </p:nvPr>
            </p:nvGraphicFramePr>
            <p:xfrm>
              <a:off x="10414322" y="4122004"/>
              <a:ext cx="6844977" cy="895350"/>
            </p:xfrm>
            <a:graphic>
              <a:graphicData uri="http://schemas.openxmlformats.org/drawingml/2006/table">
                <a:tbl>
                  <a:tblPr/>
                  <a:tblGrid>
                    <a:gridCol w="187441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85782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311274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89535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ts val="3919"/>
                            </a:lnSpc>
                            <a:defRPr/>
                          </a:pPr>
                          <a:r>
                            <a:rPr lang="en-US" altLang="zh-TW" sz="3600" spc="-27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r</a:t>
                          </a:r>
                          <a:r>
                            <a:rPr lang="en-US" altLang="zh-TW" sz="3600" spc="-27" baseline="-25000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1</a:t>
                          </a:r>
                          <a:r>
                            <a:rPr lang="en-US" sz="3600" dirty="0">
                              <a:solidFill>
                                <a:srgbClr val="191919"/>
                              </a:solidFill>
                              <a:latin typeface="圓體"/>
                            </a:rPr>
                            <a:t>='</a:t>
                          </a:r>
                          <a:r>
                            <a:rPr lang="en-US" sz="3600" dirty="0" err="1">
                              <a:solidFill>
                                <a:srgbClr val="191919"/>
                              </a:solidFill>
                              <a:latin typeface="圓體"/>
                            </a:rPr>
                            <a:t>abc</a:t>
                          </a:r>
                          <a:r>
                            <a:rPr lang="en-US" sz="3600" dirty="0">
                              <a:solidFill>
                                <a:srgbClr val="191919"/>
                              </a:solidFill>
                              <a:latin typeface="圓體"/>
                            </a:rPr>
                            <a:t>'</a:t>
                          </a:r>
                          <a:endParaRPr lang="en-US" sz="3600" dirty="0"/>
                        </a:p>
                      </a:txBody>
                      <a:tcPr marL="190500" marR="190500" marT="190500" marB="190500" anchor="ctr">
                        <a:lnL w="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9525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ts val="3919"/>
                            </a:lnSpc>
                            <a:defRPr/>
                          </a:pPr>
                          <a:r>
                            <a:rPr lang="en-US" altLang="zh-TW" sz="3600" spc="-27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r</a:t>
                          </a:r>
                          <a:r>
                            <a:rPr lang="en-US" altLang="zh-TW" sz="3600" spc="-27" baseline="-25000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2</a:t>
                          </a:r>
                          <a:r>
                            <a:rPr lang="en-US" sz="3600" dirty="0">
                              <a:solidFill>
                                <a:srgbClr val="191919"/>
                              </a:solidFill>
                              <a:latin typeface="圓體"/>
                            </a:rPr>
                            <a:t>='def'</a:t>
                          </a:r>
                          <a:endParaRPr lang="en-US" sz="3600" dirty="0"/>
                        </a:p>
                      </a:txBody>
                      <a:tcPr marL="190500" marR="190500" marT="190500" marB="190500" anchor="ctr">
                        <a:lnL w="9525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0" cap="flat" cmpd="sng" algn="ctr">
                          <a:solidFill>
                            <a:srgbClr val="FFFFF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ts val="3919"/>
                            </a:lnSpc>
                            <a:defRPr/>
                          </a:pPr>
                          <a:r>
                            <a:rPr lang="en-US" altLang="zh-TW" sz="3600" spc="-27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r</a:t>
                          </a:r>
                          <a:r>
                            <a:rPr lang="en-US" altLang="zh-TW" sz="3600" spc="-27" baseline="-25000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1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3600" i="1" spc="-27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altLang="zh-TW" sz="3600" spc="-27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r</a:t>
                          </a:r>
                          <a:r>
                            <a:rPr lang="en-US" altLang="zh-TW" sz="3600" spc="-27" baseline="-25000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2</a:t>
                          </a:r>
                          <a:r>
                            <a:rPr lang="en-US" sz="3600" dirty="0">
                              <a:solidFill>
                                <a:srgbClr val="191919"/>
                              </a:solidFill>
                              <a:latin typeface="圓體"/>
                            </a:rPr>
                            <a:t>='</a:t>
                          </a:r>
                          <a:r>
                            <a:rPr lang="en-US" sz="3600" dirty="0" err="1">
                              <a:solidFill>
                                <a:srgbClr val="191919"/>
                              </a:solidFill>
                              <a:latin typeface="圓體"/>
                            </a:rPr>
                            <a:t>abcdef</a:t>
                          </a:r>
                          <a:r>
                            <a:rPr lang="en-US" sz="3600" dirty="0">
                              <a:solidFill>
                                <a:srgbClr val="191919"/>
                              </a:solidFill>
                              <a:latin typeface="圓體"/>
                            </a:rPr>
                            <a:t>'</a:t>
                          </a:r>
                          <a:endParaRPr lang="en-US" sz="3600" dirty="0"/>
                        </a:p>
                      </a:txBody>
                      <a:tcPr marL="190500" marR="190500" marT="190500" marB="190500" anchor="ctr">
                        <a:lnL w="0" cap="flat" cmpd="sng" algn="ctr">
                          <a:solidFill>
                            <a:srgbClr val="FFFFF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0" cap="flat" cmpd="sng" algn="ctr">
                          <a:solidFill>
                            <a:srgbClr val="FFFFF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1F1F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9" name="Table 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26684949"/>
                  </p:ext>
                </p:extLst>
              </p:nvPr>
            </p:nvGraphicFramePr>
            <p:xfrm>
              <a:off x="10414322" y="4122004"/>
              <a:ext cx="6844977" cy="895350"/>
            </p:xfrm>
            <a:graphic>
              <a:graphicData uri="http://schemas.openxmlformats.org/drawingml/2006/table">
                <a:tbl>
                  <a:tblPr/>
                  <a:tblGrid>
                    <a:gridCol w="187441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85782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311274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895350"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ts val="3919"/>
                            </a:lnSpc>
                            <a:defRPr/>
                          </a:pPr>
                          <a:r>
                            <a:rPr lang="en-US" altLang="zh-TW" sz="3600" spc="-27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r</a:t>
                          </a:r>
                          <a:r>
                            <a:rPr lang="en-US" altLang="zh-TW" sz="3600" spc="-27" baseline="-25000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1</a:t>
                          </a:r>
                          <a:r>
                            <a:rPr lang="en-US" sz="3600" dirty="0">
                              <a:solidFill>
                                <a:srgbClr val="191919"/>
                              </a:solidFill>
                              <a:latin typeface="圓體"/>
                            </a:rPr>
                            <a:t>='</a:t>
                          </a:r>
                          <a:r>
                            <a:rPr lang="en-US" sz="3600" dirty="0" err="1">
                              <a:solidFill>
                                <a:srgbClr val="191919"/>
                              </a:solidFill>
                              <a:latin typeface="圓體"/>
                            </a:rPr>
                            <a:t>abc</a:t>
                          </a:r>
                          <a:r>
                            <a:rPr lang="en-US" sz="3600" dirty="0">
                              <a:solidFill>
                                <a:srgbClr val="191919"/>
                              </a:solidFill>
                              <a:latin typeface="圓體"/>
                            </a:rPr>
                            <a:t>'</a:t>
                          </a:r>
                          <a:endParaRPr lang="en-US" sz="3600" dirty="0"/>
                        </a:p>
                      </a:txBody>
                      <a:tcPr marL="190500" marR="190500" marT="190500" marB="190500" anchor="ctr">
                        <a:lnL w="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9525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>
                            <a:lnSpc>
                              <a:spcPts val="3919"/>
                            </a:lnSpc>
                            <a:defRPr/>
                          </a:pPr>
                          <a:r>
                            <a:rPr lang="en-US" altLang="zh-TW" sz="3600" spc="-27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r</a:t>
                          </a:r>
                          <a:r>
                            <a:rPr lang="en-US" altLang="zh-TW" sz="3600" spc="-27" baseline="-25000" dirty="0">
                              <a:solidFill>
                                <a:schemeClr val="tx1"/>
                              </a:solidFill>
                              <a:latin typeface="Noto Sans T Chinese"/>
                            </a:rPr>
                            <a:t>2</a:t>
                          </a:r>
                          <a:r>
                            <a:rPr lang="en-US" sz="3600" dirty="0">
                              <a:solidFill>
                                <a:srgbClr val="191919"/>
                              </a:solidFill>
                              <a:latin typeface="圓體"/>
                            </a:rPr>
                            <a:t>='def'</a:t>
                          </a:r>
                          <a:endParaRPr lang="en-US" sz="3600" dirty="0"/>
                        </a:p>
                      </a:txBody>
                      <a:tcPr marL="190500" marR="190500" marT="190500" marB="190500" anchor="ctr">
                        <a:lnL w="9525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0" cap="flat" cmpd="sng" algn="ctr">
                          <a:solidFill>
                            <a:srgbClr val="FFFFF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marL="190500" marR="190500" marT="190500" marB="190500" anchor="ctr">
                        <a:lnL w="0" cap="flat" cmpd="sng" algn="ctr">
                          <a:solidFill>
                            <a:srgbClr val="FFFFF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0" cap="flat" cmpd="sng" algn="ctr">
                          <a:solidFill>
                            <a:srgbClr val="FFFFF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sng" algn="ctr">
                          <a:solidFill>
                            <a:srgbClr val="191919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20408" t="-1389" r="-408" b="-8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10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0677115"/>
              </p:ext>
            </p:extLst>
          </p:nvPr>
        </p:nvGraphicFramePr>
        <p:xfrm>
          <a:off x="10414322" y="6749893"/>
          <a:ext cx="6844977" cy="2647950"/>
        </p:xfrm>
        <a:graphic>
          <a:graphicData uri="http://schemas.openxmlformats.org/drawingml/2006/table">
            <a:tbl>
              <a:tblPr/>
              <a:tblGrid>
                <a:gridCol w="1792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523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3600">
                          <a:solidFill>
                            <a:srgbClr val="191919"/>
                          </a:solidFill>
                          <a:ea typeface="圓體"/>
                        </a:rPr>
                        <a:t>輸入</a:t>
                      </a:r>
                      <a:endParaRPr lang="en-US" sz="36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3600">
                          <a:solidFill>
                            <a:srgbClr val="191919"/>
                          </a:solidFill>
                          <a:ea typeface="圓體"/>
                        </a:rPr>
                        <a:t>字串s</a:t>
                      </a:r>
                      <a:endParaRPr lang="en-US" sz="36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3600">
                          <a:solidFill>
                            <a:srgbClr val="191919"/>
                          </a:solidFill>
                          <a:ea typeface="圓體"/>
                        </a:rPr>
                        <a:t>計算</a:t>
                      </a:r>
                      <a:endParaRPr lang="en-US" sz="36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3600" dirty="0">
                          <a:solidFill>
                            <a:srgbClr val="191919"/>
                          </a:solidFill>
                          <a:latin typeface="圓體"/>
                        </a:rPr>
                        <a:t>s = </a:t>
                      </a:r>
                      <a:r>
                        <a:rPr lang="en-US" sz="3600" dirty="0" err="1">
                          <a:solidFill>
                            <a:srgbClr val="191919"/>
                          </a:solidFill>
                          <a:latin typeface="圓體"/>
                        </a:rPr>
                        <a:t>r</a:t>
                      </a:r>
                      <a:r>
                        <a:rPr lang="en-US" sz="3600" baseline="30000" dirty="0" err="1">
                          <a:solidFill>
                            <a:srgbClr val="191919"/>
                          </a:solidFill>
                          <a:latin typeface="圓體"/>
                        </a:rPr>
                        <a:t>n</a:t>
                      </a:r>
                      <a:endParaRPr lang="en-US" sz="3600" dirty="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3600">
                          <a:solidFill>
                            <a:srgbClr val="191919"/>
                          </a:solidFill>
                          <a:ea typeface="圓體"/>
                        </a:rPr>
                        <a:t>輸出</a:t>
                      </a:r>
                      <a:endParaRPr lang="en-US" sz="36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3600" dirty="0" err="1">
                          <a:solidFill>
                            <a:srgbClr val="191919"/>
                          </a:solidFill>
                          <a:ea typeface="圓體"/>
                        </a:rPr>
                        <a:t>最大的整數n</a:t>
                      </a:r>
                      <a:endParaRPr lang="en-US" sz="3600" dirty="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74089"/>
            <a:ext cx="16625532" cy="1388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00"/>
              </a:lnSpc>
              <a:spcBef>
                <a:spcPct val="0"/>
              </a:spcBef>
            </a:pPr>
            <a:r>
              <a:rPr lang="en-US" sz="10400" spc="-780">
                <a:solidFill>
                  <a:srgbClr val="FFFFFF"/>
                </a:solidFill>
                <a:ea typeface="思源宋体 Heavy"/>
              </a:rPr>
              <a:t>範例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3002098"/>
            <a:ext cx="18551281" cy="3540137"/>
            <a:chOff x="0" y="0"/>
            <a:chExt cx="24735041" cy="4720183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24735041" cy="965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59"/>
                </a:lnSpc>
              </a:pPr>
              <a:r>
                <a:rPr lang="en-US" sz="4800" spc="-48">
                  <a:solidFill>
                    <a:srgbClr val="FFFFFF"/>
                  </a:solidFill>
                  <a:latin typeface="思源宋体 Heavy"/>
                </a:rPr>
                <a:t>Sample Input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258100"/>
              <a:ext cx="21266746" cy="29364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 spc="-32">
                  <a:solidFill>
                    <a:srgbClr val="FFFFFF"/>
                  </a:solidFill>
                  <a:latin typeface="Noto Sans T Chinese"/>
                </a:rPr>
                <a:t>abcd</a:t>
              </a:r>
            </a:p>
            <a:p>
              <a:pPr>
                <a:lnSpc>
                  <a:spcPts val="4480"/>
                </a:lnSpc>
              </a:pPr>
              <a:r>
                <a:rPr lang="en-US" sz="3200" spc="-32">
                  <a:solidFill>
                    <a:srgbClr val="FFFFFF"/>
                  </a:solidFill>
                  <a:latin typeface="Noto Sans T Chinese"/>
                </a:rPr>
                <a:t>aaaa</a:t>
              </a:r>
            </a:p>
            <a:p>
              <a:pPr>
                <a:lnSpc>
                  <a:spcPts val="4480"/>
                </a:lnSpc>
              </a:pPr>
              <a:r>
                <a:rPr lang="en-US" sz="3200" spc="-32">
                  <a:solidFill>
                    <a:srgbClr val="FFFFFF"/>
                  </a:solidFill>
                  <a:latin typeface="Noto Sans T Chinese"/>
                </a:rPr>
                <a:t>ababab</a:t>
              </a:r>
            </a:p>
            <a:p>
              <a:pPr marL="0" lvl="0" indent="0">
                <a:lnSpc>
                  <a:spcPts val="4480"/>
                </a:lnSpc>
              </a:pPr>
              <a:r>
                <a:rPr lang="en-US" sz="3200" spc="-32">
                  <a:solidFill>
                    <a:srgbClr val="FFFFFF"/>
                  </a:solidFill>
                  <a:latin typeface="Noto Sans T Chinese"/>
                </a:rPr>
                <a:t>.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6542236"/>
            <a:ext cx="18134802" cy="2978162"/>
            <a:chOff x="0" y="0"/>
            <a:chExt cx="24179735" cy="3970883"/>
          </a:xfrm>
        </p:grpSpPr>
        <p:sp>
          <p:nvSpPr>
            <p:cNvPr id="7" name="TextBox 7"/>
            <p:cNvSpPr txBox="1"/>
            <p:nvPr/>
          </p:nvSpPr>
          <p:spPr>
            <a:xfrm>
              <a:off x="0" y="0"/>
              <a:ext cx="24179735" cy="965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59"/>
                </a:lnSpc>
              </a:pPr>
              <a:r>
                <a:rPr lang="en-US" sz="4800" spc="-48">
                  <a:solidFill>
                    <a:srgbClr val="FFFFFF"/>
                  </a:solidFill>
                  <a:latin typeface="思源宋体 Heavy"/>
                </a:rPr>
                <a:t>Sample Output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58100"/>
              <a:ext cx="20789304" cy="21871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 spc="-32">
                  <a:solidFill>
                    <a:srgbClr val="FFFFFF"/>
                  </a:solidFill>
                  <a:latin typeface="Noto Sans T Chinese"/>
                </a:rPr>
                <a:t>1</a:t>
              </a:r>
            </a:p>
            <a:p>
              <a:pPr>
                <a:lnSpc>
                  <a:spcPts val="4480"/>
                </a:lnSpc>
              </a:pPr>
              <a:r>
                <a:rPr lang="en-US" sz="3200" spc="-32">
                  <a:solidFill>
                    <a:srgbClr val="FFFFFF"/>
                  </a:solidFill>
                  <a:latin typeface="Noto Sans T Chinese"/>
                </a:rPr>
                <a:t>4</a:t>
              </a:r>
            </a:p>
            <a:p>
              <a:pPr marL="0" lvl="0" indent="0">
                <a:lnSpc>
                  <a:spcPts val="4480"/>
                </a:lnSpc>
              </a:pPr>
              <a:r>
                <a:rPr lang="en-US" sz="3200" spc="-32">
                  <a:solidFill>
                    <a:srgbClr val="FFFFFF"/>
                  </a:solidFill>
                  <a:latin typeface="Noto Sans T Chinese"/>
                </a:rPr>
                <a:t>3</a:t>
              </a:r>
            </a:p>
          </p:txBody>
        </p:sp>
      </p:grpSp>
      <p:graphicFrame>
        <p:nvGraphicFramePr>
          <p:cNvPr id="9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522109"/>
              </p:ext>
            </p:extLst>
          </p:nvPr>
        </p:nvGraphicFramePr>
        <p:xfrm>
          <a:off x="6705600" y="3028230"/>
          <a:ext cx="10553701" cy="2857500"/>
        </p:xfrm>
        <a:graphic>
          <a:graphicData uri="http://schemas.openxmlformats.org/drawingml/2006/table">
            <a:tbl>
              <a:tblPr/>
              <a:tblGrid>
                <a:gridCol w="26567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0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732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732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49325"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>
                          <a:solidFill>
                            <a:srgbClr val="191919"/>
                          </a:solidFill>
                          <a:latin typeface="圓體"/>
                        </a:rPr>
                        <a:t>s='abcd'</a:t>
                      </a:r>
                      <a:endParaRPr lang="en-US" sz="40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>
                          <a:solidFill>
                            <a:srgbClr val="191919"/>
                          </a:solidFill>
                          <a:latin typeface="圓體"/>
                        </a:rPr>
                        <a:t>r='abcd'</a:t>
                      </a:r>
                      <a:endParaRPr lang="en-US" sz="40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 dirty="0">
                          <a:solidFill>
                            <a:srgbClr val="191919"/>
                          </a:solidFill>
                          <a:latin typeface="圓體"/>
                        </a:rPr>
                        <a:t>s=r</a:t>
                      </a:r>
                      <a:r>
                        <a:rPr lang="en-US" sz="4000" baseline="30000" dirty="0">
                          <a:solidFill>
                            <a:srgbClr val="191919"/>
                          </a:solidFill>
                          <a:latin typeface="圓體"/>
                        </a:rPr>
                        <a:t>1</a:t>
                      </a:r>
                      <a:endParaRPr lang="en-US" sz="40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>
                          <a:solidFill>
                            <a:srgbClr val="191919"/>
                          </a:solidFill>
                          <a:latin typeface="圓體"/>
                        </a:rPr>
                        <a:t>n=1</a:t>
                      </a:r>
                      <a:endParaRPr lang="en-US" sz="40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9325"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>
                          <a:solidFill>
                            <a:srgbClr val="191919"/>
                          </a:solidFill>
                          <a:latin typeface="圓體"/>
                        </a:rPr>
                        <a:t>s='aaaa'</a:t>
                      </a:r>
                      <a:endParaRPr lang="en-US" sz="40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>
                          <a:solidFill>
                            <a:srgbClr val="191919"/>
                          </a:solidFill>
                          <a:latin typeface="圓體"/>
                        </a:rPr>
                        <a:t>r='a'</a:t>
                      </a:r>
                      <a:endParaRPr lang="en-US" sz="40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 dirty="0">
                          <a:solidFill>
                            <a:srgbClr val="191919"/>
                          </a:solidFill>
                          <a:latin typeface="圓體"/>
                        </a:rPr>
                        <a:t>s=r</a:t>
                      </a:r>
                      <a:r>
                        <a:rPr lang="en-US" sz="4000" baseline="30000" dirty="0">
                          <a:solidFill>
                            <a:srgbClr val="191919"/>
                          </a:solidFill>
                          <a:latin typeface="圓體"/>
                        </a:rPr>
                        <a:t>4</a:t>
                      </a:r>
                      <a:endParaRPr lang="en-US" sz="40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>
                          <a:solidFill>
                            <a:srgbClr val="191919"/>
                          </a:solidFill>
                          <a:latin typeface="圓體"/>
                        </a:rPr>
                        <a:t>n=4</a:t>
                      </a:r>
                      <a:endParaRPr lang="en-US" sz="40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9325"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>
                          <a:solidFill>
                            <a:srgbClr val="191919"/>
                          </a:solidFill>
                          <a:latin typeface="圓體"/>
                        </a:rPr>
                        <a:t>s='ababab'</a:t>
                      </a:r>
                      <a:endParaRPr lang="en-US" sz="40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>
                          <a:solidFill>
                            <a:srgbClr val="191919"/>
                          </a:solidFill>
                          <a:latin typeface="圓體"/>
                        </a:rPr>
                        <a:t>r='ab'</a:t>
                      </a:r>
                      <a:endParaRPr lang="en-US" sz="40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CFCFC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 dirty="0">
                          <a:solidFill>
                            <a:srgbClr val="191919"/>
                          </a:solidFill>
                          <a:latin typeface="圓體"/>
                        </a:rPr>
                        <a:t>s=r</a:t>
                      </a:r>
                      <a:r>
                        <a:rPr lang="en-US" sz="4000" baseline="30000" dirty="0">
                          <a:solidFill>
                            <a:srgbClr val="191919"/>
                          </a:solidFill>
                          <a:latin typeface="圓體"/>
                        </a:rPr>
                        <a:t>3</a:t>
                      </a:r>
                      <a:endParaRPr lang="en-US" sz="40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480"/>
                        </a:lnSpc>
                        <a:defRPr/>
                      </a:pPr>
                      <a:r>
                        <a:rPr lang="en-US" sz="4000" dirty="0">
                          <a:solidFill>
                            <a:srgbClr val="191919"/>
                          </a:solidFill>
                          <a:latin typeface="圓體"/>
                        </a:rPr>
                        <a:t>n=3</a:t>
                      </a:r>
                      <a:endParaRPr lang="en-US" sz="40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352550"/>
            <a:ext cx="16230600" cy="1809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399"/>
              </a:lnSpc>
              <a:spcBef>
                <a:spcPct val="0"/>
              </a:spcBef>
            </a:pPr>
            <a:r>
              <a:rPr lang="en-US" sz="11999" spc="-899">
                <a:solidFill>
                  <a:srgbClr val="FFFFFF"/>
                </a:solidFill>
                <a:ea typeface="思源宋体 Heavy"/>
              </a:rPr>
              <a:t>解題流程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5699457"/>
            <a:ext cx="4578398" cy="1768487"/>
            <a:chOff x="0" y="0"/>
            <a:chExt cx="6104530" cy="2357983"/>
          </a:xfrm>
        </p:grpSpPr>
        <p:sp>
          <p:nvSpPr>
            <p:cNvPr id="4" name="TextBox 4"/>
            <p:cNvSpPr txBox="1"/>
            <p:nvPr/>
          </p:nvSpPr>
          <p:spPr>
            <a:xfrm>
              <a:off x="0" y="9525"/>
              <a:ext cx="6104530" cy="841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4200" spc="-42">
                  <a:solidFill>
                    <a:srgbClr val="FFFFFF"/>
                  </a:solidFill>
                  <a:ea typeface="思源宋体 Heavy"/>
                </a:rPr>
                <a:t>部分匹配表的建立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143800"/>
              <a:ext cx="5248566" cy="6885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480"/>
                </a:lnSpc>
              </a:pPr>
              <a:r>
                <a:rPr lang="en-US" sz="3200" spc="-32">
                  <a:solidFill>
                    <a:srgbClr val="FFFFFF"/>
                  </a:solidFill>
                  <a:ea typeface="Noto Sans T Chinese"/>
                </a:rPr>
                <a:t>用 KMP 演算法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5699457"/>
            <a:ext cx="5519527" cy="1844631"/>
            <a:chOff x="0" y="0"/>
            <a:chExt cx="7359369" cy="2459508"/>
          </a:xfrm>
        </p:grpSpPr>
        <p:sp>
          <p:nvSpPr>
            <p:cNvPr id="7" name="TextBox 7"/>
            <p:cNvSpPr txBox="1"/>
            <p:nvPr/>
          </p:nvSpPr>
          <p:spPr>
            <a:xfrm>
              <a:off x="0" y="9525"/>
              <a:ext cx="7359369" cy="841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4200" spc="-42">
                  <a:solidFill>
                    <a:srgbClr val="FFFFFF"/>
                  </a:solidFill>
                  <a:ea typeface="思源宋体 Heavy"/>
                </a:rPr>
                <a:t>判斷循環節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45326"/>
              <a:ext cx="6321861" cy="6885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480"/>
                </a:lnSpc>
              </a:pPr>
              <a:r>
                <a:rPr lang="en-US" sz="3200" spc="-32">
                  <a:solidFill>
                    <a:srgbClr val="FFFFFF"/>
                  </a:solidFill>
                  <a:ea typeface="Noto Sans T Chinese"/>
                </a:rPr>
                <a:t>用部分匹配表的數值計算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3908757"/>
            <a:ext cx="3936425" cy="1457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11519"/>
              </a:lnSpc>
              <a:spcBef>
                <a:spcPct val="0"/>
              </a:spcBef>
            </a:pPr>
            <a:r>
              <a:rPr lang="en-US" sz="9600" u="none" spc="-720">
                <a:solidFill>
                  <a:srgbClr val="FFFFFF"/>
                </a:solidFill>
                <a:latin typeface="思源宋体 Heavy"/>
              </a:rPr>
              <a:t>01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4000" y="3908757"/>
            <a:ext cx="3936425" cy="1457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11519"/>
              </a:lnSpc>
              <a:spcBef>
                <a:spcPct val="0"/>
              </a:spcBef>
            </a:pPr>
            <a:r>
              <a:rPr lang="en-US" sz="9600" u="none" spc="-720">
                <a:solidFill>
                  <a:srgbClr val="FFFFFF"/>
                </a:solidFill>
                <a:latin typeface="思源宋体 Heavy"/>
              </a:rPr>
              <a:t>02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792548"/>
            <a:ext cx="18551281" cy="1797697"/>
            <a:chOff x="0" y="0"/>
            <a:chExt cx="24735041" cy="2396930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24735041" cy="965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59"/>
                </a:lnSpc>
              </a:pPr>
              <a:r>
                <a:rPr lang="en-US" sz="4800" spc="-48">
                  <a:solidFill>
                    <a:srgbClr val="FFFFFF"/>
                  </a:solidFill>
                  <a:ea typeface="思源宋体 Heavy"/>
                </a:rPr>
                <a:t>部分匹配表的建立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258100"/>
              <a:ext cx="21266746" cy="6131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 spc="-27">
                  <a:solidFill>
                    <a:srgbClr val="FFFFFF"/>
                  </a:solidFill>
                  <a:ea typeface="Noto Sans T Chinese"/>
                </a:rPr>
                <a:t>告訴我們對於每個位置，</a:t>
              </a:r>
              <a:r>
                <a:rPr lang="en-US" sz="2799" spc="-27">
                  <a:solidFill>
                    <a:srgbClr val="FF79CB"/>
                  </a:solidFill>
                  <a:ea typeface="Noto Sans T Chinese"/>
                </a:rPr>
                <a:t>最長的可重複前綴部分</a:t>
              </a:r>
              <a:r>
                <a:rPr lang="en-US" sz="2799" spc="-27">
                  <a:solidFill>
                    <a:srgbClr val="FFFFFF"/>
                  </a:solidFill>
                  <a:ea typeface="Noto Sans T Chinese"/>
                </a:rPr>
                <a:t>有多長。</a:t>
              </a:r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101500" y="4590246"/>
          <a:ext cx="4765158" cy="1771650"/>
        </p:xfrm>
        <a:graphic>
          <a:graphicData uri="http://schemas.openxmlformats.org/drawingml/2006/table">
            <a:tbl>
              <a:tblPr/>
              <a:tblGrid>
                <a:gridCol w="2183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4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7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5825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ea typeface="圓體"/>
                        </a:rPr>
                        <a:t>字串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5825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ea typeface="圓體"/>
                        </a:rPr>
                        <a:t>部分匹配表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0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1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890489"/>
              </p:ext>
            </p:extLst>
          </p:nvPr>
        </p:nvGraphicFramePr>
        <p:xfrm>
          <a:off x="1101500" y="7410450"/>
          <a:ext cx="4978801" cy="1771650"/>
        </p:xfrm>
        <a:graphic>
          <a:graphicData uri="http://schemas.openxmlformats.org/drawingml/2006/table">
            <a:tbl>
              <a:tblPr/>
              <a:tblGrid>
                <a:gridCol w="2183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5825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ea typeface="圓體"/>
                        </a:rPr>
                        <a:t>字串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5825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ea typeface="圓體"/>
                        </a:rPr>
                        <a:t>部分匹配表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965650"/>
              </p:ext>
            </p:extLst>
          </p:nvPr>
        </p:nvGraphicFramePr>
        <p:xfrm>
          <a:off x="8271577" y="4590246"/>
          <a:ext cx="5782717" cy="1771650"/>
        </p:xfrm>
        <a:graphic>
          <a:graphicData uri="http://schemas.openxmlformats.org/drawingml/2006/table">
            <a:tbl>
              <a:tblPr/>
              <a:tblGrid>
                <a:gridCol w="2016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4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7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8444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9970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85825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ea typeface="圓體"/>
                        </a:rPr>
                        <a:t>字串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5825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ea typeface="圓體"/>
                        </a:rPr>
                        <a:t>部分匹配表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2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3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846407"/>
              </p:ext>
            </p:extLst>
          </p:nvPr>
        </p:nvGraphicFramePr>
        <p:xfrm>
          <a:off x="8271577" y="7410450"/>
          <a:ext cx="5881911" cy="1771650"/>
        </p:xfrm>
        <a:graphic>
          <a:graphicData uri="http://schemas.openxmlformats.org/drawingml/2006/table">
            <a:tbl>
              <a:tblPr/>
              <a:tblGrid>
                <a:gridCol w="2016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44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970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8444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85825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ea typeface="圓體"/>
                        </a:rPr>
                        <a:t>字串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5825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ea typeface="圓體"/>
                        </a:rPr>
                        <a:t>部分匹配表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1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2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9"/>
          <p:cNvSpPr txBox="1"/>
          <p:nvPr/>
        </p:nvSpPr>
        <p:spPr>
          <a:xfrm>
            <a:off x="1028700" y="974089"/>
            <a:ext cx="16625532" cy="1388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00"/>
              </a:lnSpc>
              <a:spcBef>
                <a:spcPct val="0"/>
              </a:spcBef>
            </a:pPr>
            <a:r>
              <a:rPr lang="en-US" sz="10400" spc="-780">
                <a:solidFill>
                  <a:srgbClr val="FFFFFF"/>
                </a:solidFill>
                <a:ea typeface="思源宋体 Heavy"/>
              </a:rPr>
              <a:t>ＫＭＰ 演算法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4CA24C7-357C-33D4-AA77-15DAE2F0E44C}"/>
              </a:ext>
            </a:extLst>
          </p:cNvPr>
          <p:cNvSpPr txBox="1"/>
          <p:nvPr/>
        </p:nvSpPr>
        <p:spPr>
          <a:xfrm>
            <a:off x="4876800" y="6361896"/>
            <a:ext cx="2133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a   b   a   b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F48EAE0F-811C-305D-B46B-9BE7325709B6}"/>
              </a:ext>
            </a:extLst>
          </p:cNvPr>
          <p:cNvSpPr txBox="1"/>
          <p:nvPr/>
        </p:nvSpPr>
        <p:spPr>
          <a:xfrm>
            <a:off x="11920694" y="6342042"/>
            <a:ext cx="41575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a   b   a    b    a   b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11C60AA7-70D1-7114-C067-933301B7037A}"/>
              </a:ext>
            </a:extLst>
          </p:cNvPr>
          <p:cNvSpPr txBox="1"/>
          <p:nvPr/>
        </p:nvSpPr>
        <p:spPr>
          <a:xfrm>
            <a:off x="4931647" y="9218592"/>
            <a:ext cx="41575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a    b    </a:t>
            </a:r>
            <a:r>
              <a:rPr lang="en-US" altLang="zh-TW" sz="3600" dirty="0">
                <a:solidFill>
                  <a:schemeClr val="bg1"/>
                </a:solidFill>
                <a:latin typeface="Calibri"/>
                <a:ea typeface="新細明體" panose="02020500000000000000" pitchFamily="18" charset="-120"/>
              </a:rPr>
              <a:t>c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  d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10A08AF2-5B2B-FC3B-9EC0-362DEE7AA960}"/>
              </a:ext>
            </a:extLst>
          </p:cNvPr>
          <p:cNvSpPr txBox="1"/>
          <p:nvPr/>
        </p:nvSpPr>
        <p:spPr>
          <a:xfrm>
            <a:off x="12496800" y="9197003"/>
            <a:ext cx="41575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a    b    </a:t>
            </a:r>
            <a:r>
              <a:rPr lang="en-US" altLang="zh-TW" sz="3600" dirty="0">
                <a:solidFill>
                  <a:schemeClr val="bg1"/>
                </a:solidFill>
                <a:latin typeface="Calibri"/>
                <a:ea typeface="新細明體" panose="02020500000000000000" pitchFamily="18" charset="-120"/>
              </a:rPr>
              <a:t>c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    a    b    </a:t>
            </a:r>
            <a:r>
              <a:rPr lang="en-US" altLang="zh-TW" sz="3600" dirty="0">
                <a:solidFill>
                  <a:schemeClr val="bg1"/>
                </a:solidFill>
                <a:latin typeface="Calibri"/>
                <a:ea typeface="新細明體" panose="02020500000000000000" pitchFamily="18" charset="-120"/>
              </a:rPr>
              <a:t>c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705954" y="2893060"/>
          <a:ext cx="4765158" cy="2647950"/>
        </p:xfrm>
        <a:graphic>
          <a:graphicData uri="http://schemas.openxmlformats.org/drawingml/2006/table">
            <a:tbl>
              <a:tblPr/>
              <a:tblGrid>
                <a:gridCol w="2183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4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7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i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s[i]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nxt[i]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1705954" y="6431915"/>
          <a:ext cx="4765158" cy="2647950"/>
        </p:xfrm>
        <a:graphic>
          <a:graphicData uri="http://schemas.openxmlformats.org/drawingml/2006/table">
            <a:tbl>
              <a:tblPr/>
              <a:tblGrid>
                <a:gridCol w="2183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4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7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i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s[i]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nxt[i]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" name="Table 4"/>
          <p:cNvGraphicFramePr>
            <a:graphicFrameLocks noGrp="1"/>
          </p:cNvGraphicFramePr>
          <p:nvPr/>
        </p:nvGraphicFramePr>
        <p:xfrm>
          <a:off x="10392264" y="2893060"/>
          <a:ext cx="4765158" cy="2647950"/>
        </p:xfrm>
        <a:graphic>
          <a:graphicData uri="http://schemas.openxmlformats.org/drawingml/2006/table">
            <a:tbl>
              <a:tblPr/>
              <a:tblGrid>
                <a:gridCol w="2183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4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7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i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s[i]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nxt[i]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" name="Group 5"/>
          <p:cNvGrpSpPr/>
          <p:nvPr/>
        </p:nvGrpSpPr>
        <p:grpSpPr>
          <a:xfrm rot="5400000">
            <a:off x="16213715" y="4050163"/>
            <a:ext cx="607751" cy="449941"/>
            <a:chOff x="0" y="0"/>
            <a:chExt cx="812800" cy="60174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601747"/>
            </a:xfrm>
            <a:custGeom>
              <a:avLst/>
              <a:gdLst/>
              <a:ahLst/>
              <a:cxnLst/>
              <a:rect l="l" t="t" r="r" b="b"/>
              <a:pathLst>
                <a:path w="812800" h="601747">
                  <a:moveTo>
                    <a:pt x="812800" y="300873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98547"/>
                  </a:lnTo>
                  <a:lnTo>
                    <a:pt x="406400" y="398547"/>
                  </a:lnTo>
                  <a:lnTo>
                    <a:pt x="406400" y="601747"/>
                  </a:lnTo>
                  <a:lnTo>
                    <a:pt x="812800" y="300873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392264" y="264146"/>
            <a:ext cx="5538075" cy="181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 err="1">
                <a:solidFill>
                  <a:srgbClr val="FFFFFF"/>
                </a:solidFill>
                <a:ea typeface="Noto Sans T Chinese"/>
              </a:rPr>
              <a:t>部分匹配表：nxt</a:t>
            </a:r>
            <a:r>
              <a:rPr lang="en-US" sz="2600" spc="-26" dirty="0">
                <a:solidFill>
                  <a:srgbClr val="FFFFFF"/>
                </a:solidFill>
                <a:ea typeface="Noto Sans T Chinese"/>
              </a:rPr>
              <a:t>[ ]</a:t>
            </a:r>
          </a:p>
          <a:p>
            <a:pPr>
              <a:lnSpc>
                <a:spcPts val="3640"/>
              </a:lnSpc>
            </a:pPr>
            <a:r>
              <a:rPr lang="en-US" sz="2600" spc="-26" dirty="0" err="1">
                <a:solidFill>
                  <a:srgbClr val="FFFFFF"/>
                </a:solidFill>
                <a:ea typeface="Noto Sans T Chinese"/>
              </a:rPr>
              <a:t>字串：s</a:t>
            </a:r>
            <a:endParaRPr lang="en-US" sz="2600" spc="-26" dirty="0">
              <a:solidFill>
                <a:srgbClr val="FFFFFF"/>
              </a:solidFill>
              <a:ea typeface="Noto Sans T Chinese"/>
            </a:endParaRPr>
          </a:p>
          <a:p>
            <a:pPr>
              <a:lnSpc>
                <a:spcPts val="3640"/>
              </a:lnSpc>
            </a:pPr>
            <a:r>
              <a:rPr lang="en-US" sz="2600" spc="-26" dirty="0" err="1">
                <a:solidFill>
                  <a:srgbClr val="FFFFFF"/>
                </a:solidFill>
                <a:ea typeface="Noto Sans T Chinese"/>
              </a:rPr>
              <a:t>位置：i</a:t>
            </a:r>
            <a:endParaRPr lang="en-US" sz="2600" spc="-26" dirty="0">
              <a:solidFill>
                <a:srgbClr val="FFFFFF"/>
              </a:solidFill>
              <a:ea typeface="Noto Sans T Chinese"/>
            </a:endParaRPr>
          </a:p>
          <a:p>
            <a:pPr>
              <a:lnSpc>
                <a:spcPts val="3640"/>
              </a:lnSpc>
            </a:pPr>
            <a:r>
              <a:rPr lang="en-US" sz="2600" spc="-26" dirty="0" err="1">
                <a:solidFill>
                  <a:srgbClr val="FFFFFF"/>
                </a:solidFill>
                <a:ea typeface="Noto Sans T Chinese"/>
              </a:rPr>
              <a:t>最長的可重複前綴部分：k</a:t>
            </a:r>
            <a:endParaRPr lang="en-US" sz="2600" spc="-26" dirty="0">
              <a:solidFill>
                <a:srgbClr val="FFFFFF"/>
              </a:solidFill>
              <a:ea typeface="Noto Sans T Chines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974089"/>
            <a:ext cx="16625532" cy="1388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00"/>
              </a:lnSpc>
              <a:spcBef>
                <a:spcPct val="0"/>
              </a:spcBef>
            </a:pPr>
            <a:r>
              <a:rPr lang="en-US" sz="10400" spc="-780">
                <a:solidFill>
                  <a:srgbClr val="FFFFFF"/>
                </a:solidFill>
                <a:ea typeface="思源宋体 Heavy"/>
              </a:rPr>
              <a:t>ＫＭＰ 演算法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2046" y="3734421"/>
            <a:ext cx="3936425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u="none" spc="-479">
                <a:solidFill>
                  <a:srgbClr val="FFFFFF"/>
                </a:solidFill>
                <a:latin typeface="思源宋体 Heavy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276075" y="3607460"/>
            <a:ext cx="3936425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u="none" spc="-479">
                <a:solidFill>
                  <a:srgbClr val="FFFFFF"/>
                </a:solidFill>
                <a:latin typeface="思源宋体 Heavy"/>
              </a:rPr>
              <a:t>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2046" y="7270115"/>
            <a:ext cx="3936425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u="none" spc="-479">
                <a:solidFill>
                  <a:srgbClr val="FFFFFF"/>
                </a:solidFill>
                <a:latin typeface="思源宋体 Heavy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76075" y="7270115"/>
            <a:ext cx="3936425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 u="none" spc="-479">
                <a:solidFill>
                  <a:srgbClr val="FFFFFF"/>
                </a:solidFill>
                <a:latin typeface="思源宋体 Heavy"/>
              </a:rPr>
              <a:t>04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727762" y="3462020"/>
            <a:ext cx="1774945" cy="1462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27" dirty="0" err="1">
                <a:solidFill>
                  <a:srgbClr val="FFFFFF"/>
                </a:solidFill>
                <a:ea typeface="Noto Sans T Chinese"/>
              </a:rPr>
              <a:t>初始化</a:t>
            </a:r>
            <a:r>
              <a:rPr lang="en-US" sz="2799" spc="-27" dirty="0">
                <a:solidFill>
                  <a:srgbClr val="FFFFFF"/>
                </a:solidFill>
                <a:ea typeface="Noto Sans T Chinese"/>
              </a:rPr>
              <a:t> </a:t>
            </a:r>
          </a:p>
          <a:p>
            <a:pPr>
              <a:lnSpc>
                <a:spcPts val="3919"/>
              </a:lnSpc>
            </a:pPr>
            <a:r>
              <a:rPr lang="en-US" sz="2799" spc="-27" dirty="0" err="1">
                <a:solidFill>
                  <a:srgbClr val="FFFFFF"/>
                </a:solidFill>
                <a:latin typeface="Noto Sans T Chinese"/>
              </a:rPr>
              <a:t>nxt</a:t>
            </a:r>
            <a:r>
              <a:rPr lang="en-US" sz="2799" spc="-27" dirty="0">
                <a:solidFill>
                  <a:srgbClr val="FFFFFF"/>
                </a:solidFill>
                <a:latin typeface="Noto Sans T Chinese"/>
              </a:rPr>
              <a:t>[0] = -1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27" dirty="0">
                <a:solidFill>
                  <a:srgbClr val="FFFFFF"/>
                </a:solidFill>
                <a:latin typeface="Noto Sans T Chinese"/>
              </a:rPr>
              <a:t>k = -1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487438" y="2689829"/>
            <a:ext cx="2060306" cy="96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27">
                <a:solidFill>
                  <a:srgbClr val="FFFFFF"/>
                </a:solidFill>
                <a:latin typeface="Noto Sans T Chinese"/>
              </a:rPr>
              <a:t>k = -1 and 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27">
                <a:solidFill>
                  <a:srgbClr val="FFFFFF"/>
                </a:solidFill>
                <a:latin typeface="Noto Sans T Chinese"/>
              </a:rPr>
              <a:t>s[i] ≠ s[k+1]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373181" y="4806954"/>
            <a:ext cx="2288818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27">
                <a:solidFill>
                  <a:srgbClr val="FFFFFF"/>
                </a:solidFill>
                <a:latin typeface="Noto Sans T Chinese"/>
              </a:rPr>
              <a:t>nxt[1] = k = -1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742917" y="6631940"/>
            <a:ext cx="2008088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27">
                <a:solidFill>
                  <a:srgbClr val="FFFFFF"/>
                </a:solidFill>
                <a:latin typeface="Noto Sans T Chinese"/>
              </a:rPr>
              <a:t>s[i] = s[k+1]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552462" y="8135504"/>
            <a:ext cx="2284164" cy="9671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-27" dirty="0">
                <a:solidFill>
                  <a:srgbClr val="FFFFFF"/>
                </a:solidFill>
                <a:latin typeface="Noto Sans T Chinese"/>
              </a:rPr>
              <a:t>k = k+1 = 0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27" dirty="0" err="1">
                <a:solidFill>
                  <a:srgbClr val="FFFFFF"/>
                </a:solidFill>
                <a:latin typeface="Noto Sans T Chinese"/>
              </a:rPr>
              <a:t>nxt</a:t>
            </a:r>
            <a:r>
              <a:rPr lang="en-US" sz="2799" spc="-27" dirty="0">
                <a:solidFill>
                  <a:srgbClr val="FFFFFF"/>
                </a:solidFill>
                <a:latin typeface="Noto Sans T Chinese"/>
              </a:rPr>
              <a:t>[2] = k = 0</a:t>
            </a:r>
          </a:p>
        </p:txBody>
      </p:sp>
      <p:grpSp>
        <p:nvGrpSpPr>
          <p:cNvPr id="19" name="Group 19"/>
          <p:cNvGrpSpPr/>
          <p:nvPr/>
        </p:nvGrpSpPr>
        <p:grpSpPr>
          <a:xfrm rot="5400000">
            <a:off x="7435508" y="7509616"/>
            <a:ext cx="607751" cy="496704"/>
            <a:chOff x="0" y="0"/>
            <a:chExt cx="812800" cy="66428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664288"/>
            </a:xfrm>
            <a:custGeom>
              <a:avLst/>
              <a:gdLst/>
              <a:ahLst/>
              <a:cxnLst/>
              <a:rect l="l" t="t" r="r" b="b"/>
              <a:pathLst>
                <a:path w="812800" h="664288">
                  <a:moveTo>
                    <a:pt x="812800" y="332144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461088"/>
                  </a:lnTo>
                  <a:lnTo>
                    <a:pt x="406400" y="461088"/>
                  </a:lnTo>
                  <a:lnTo>
                    <a:pt x="406400" y="664288"/>
                  </a:lnTo>
                  <a:lnTo>
                    <a:pt x="812800" y="332144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2541225" y="5493385"/>
            <a:ext cx="671274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27">
                <a:solidFill>
                  <a:srgbClr val="FFFFFF"/>
                </a:solidFill>
                <a:latin typeface="Noto Sans T Chinese"/>
              </a:rPr>
              <a:t>k+1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867196" y="9098915"/>
            <a:ext cx="671274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27">
                <a:solidFill>
                  <a:srgbClr val="FFFFFF"/>
                </a:solidFill>
                <a:latin typeface="Noto Sans T Chinese"/>
              </a:rPr>
              <a:t>k+1</a:t>
            </a:r>
          </a:p>
        </p:txBody>
      </p:sp>
      <p:graphicFrame>
        <p:nvGraphicFramePr>
          <p:cNvPr id="24" name="Table 24"/>
          <p:cNvGraphicFramePr>
            <a:graphicFrameLocks noGrp="1"/>
          </p:cNvGraphicFramePr>
          <p:nvPr/>
        </p:nvGraphicFramePr>
        <p:xfrm>
          <a:off x="10392264" y="6431915"/>
          <a:ext cx="4765158" cy="2647950"/>
        </p:xfrm>
        <a:graphic>
          <a:graphicData uri="http://schemas.openxmlformats.org/drawingml/2006/table">
            <a:tbl>
              <a:tblPr/>
              <a:tblGrid>
                <a:gridCol w="2183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4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7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 err="1">
                          <a:solidFill>
                            <a:srgbClr val="191919"/>
                          </a:solidFill>
                          <a:latin typeface="圓體"/>
                        </a:rPr>
                        <a:t>i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s[i]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b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265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nxt[i]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191919"/>
                          </a:solidFill>
                          <a:latin typeface="圓體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dirty="0">
                          <a:solidFill>
                            <a:srgbClr val="191919"/>
                          </a:solidFill>
                          <a:latin typeface="圓體"/>
                        </a:rPr>
                        <a:t>1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9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5" name="TextBox 25"/>
          <p:cNvSpPr txBox="1"/>
          <p:nvPr/>
        </p:nvSpPr>
        <p:spPr>
          <a:xfrm>
            <a:off x="15646144" y="6631940"/>
            <a:ext cx="2008088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27">
                <a:solidFill>
                  <a:srgbClr val="FFFFFF"/>
                </a:solidFill>
                <a:latin typeface="Noto Sans T Chinese"/>
              </a:rPr>
              <a:t>s[i] = s[k+1]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5505968" y="8112760"/>
            <a:ext cx="2179985" cy="9671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-27" dirty="0">
                <a:solidFill>
                  <a:srgbClr val="FFFFFF"/>
                </a:solidFill>
                <a:latin typeface="Noto Sans T Chinese"/>
              </a:rPr>
              <a:t>k = k+1 = 1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27" dirty="0" err="1">
                <a:solidFill>
                  <a:srgbClr val="FFFFFF"/>
                </a:solidFill>
                <a:latin typeface="Noto Sans T Chinese"/>
              </a:rPr>
              <a:t>nxt</a:t>
            </a:r>
            <a:r>
              <a:rPr lang="en-US" sz="2799" spc="-27" dirty="0">
                <a:solidFill>
                  <a:srgbClr val="FFFFFF"/>
                </a:solidFill>
                <a:latin typeface="Noto Sans T Chinese"/>
              </a:rPr>
              <a:t>[3] = k = 1</a:t>
            </a:r>
          </a:p>
        </p:txBody>
      </p:sp>
      <p:grpSp>
        <p:nvGrpSpPr>
          <p:cNvPr id="27" name="Group 27"/>
          <p:cNvGrpSpPr/>
          <p:nvPr/>
        </p:nvGrpSpPr>
        <p:grpSpPr>
          <a:xfrm rot="5400000">
            <a:off x="16213715" y="7473593"/>
            <a:ext cx="607751" cy="496704"/>
            <a:chOff x="0" y="0"/>
            <a:chExt cx="812800" cy="66428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664288"/>
            </a:xfrm>
            <a:custGeom>
              <a:avLst/>
              <a:gdLst/>
              <a:ahLst/>
              <a:cxnLst/>
              <a:rect l="l" t="t" r="r" b="b"/>
              <a:pathLst>
                <a:path w="812800" h="664288">
                  <a:moveTo>
                    <a:pt x="812800" y="332144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461088"/>
                  </a:lnTo>
                  <a:lnTo>
                    <a:pt x="406400" y="461088"/>
                  </a:lnTo>
                  <a:lnTo>
                    <a:pt x="406400" y="664288"/>
                  </a:lnTo>
                  <a:lnTo>
                    <a:pt x="812800" y="332144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3337443" y="9098915"/>
            <a:ext cx="671274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27">
                <a:solidFill>
                  <a:srgbClr val="FFFFFF"/>
                </a:solidFill>
                <a:latin typeface="Noto Sans T Chinese"/>
              </a:rPr>
              <a:t>k+1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74089"/>
            <a:ext cx="16625532" cy="1388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00"/>
              </a:lnSpc>
              <a:spcBef>
                <a:spcPct val="0"/>
              </a:spcBef>
            </a:pPr>
            <a:r>
              <a:rPr lang="en-US" sz="10400" spc="-780">
                <a:solidFill>
                  <a:srgbClr val="FFFFFF"/>
                </a:solidFill>
                <a:ea typeface="思源宋体 Heavy"/>
              </a:rPr>
              <a:t>ＫＭＰ 演算法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341466" y="1210945"/>
            <a:ext cx="18551281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59"/>
              </a:lnSpc>
            </a:pPr>
            <a:r>
              <a:rPr lang="en-US" sz="4800" spc="-48">
                <a:solidFill>
                  <a:srgbClr val="FFFFFF"/>
                </a:solidFill>
                <a:ea typeface="思源宋体 Heavy"/>
              </a:rPr>
              <a:t>程式碼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341466" y="2370659"/>
            <a:ext cx="15950060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endParaRPr/>
          </a:p>
        </p:txBody>
      </p:sp>
      <p:sp>
        <p:nvSpPr>
          <p:cNvPr id="5" name="Freeform 5"/>
          <p:cNvSpPr/>
          <p:nvPr/>
        </p:nvSpPr>
        <p:spPr>
          <a:xfrm>
            <a:off x="2573828" y="2842464"/>
            <a:ext cx="13140345" cy="6506073"/>
          </a:xfrm>
          <a:custGeom>
            <a:avLst/>
            <a:gdLst/>
            <a:ahLst/>
            <a:cxnLst/>
            <a:rect l="l" t="t" r="r" b="b"/>
            <a:pathLst>
              <a:path w="13140345" h="6506073">
                <a:moveTo>
                  <a:pt x="0" y="0"/>
                </a:moveTo>
                <a:lnTo>
                  <a:pt x="13140344" y="0"/>
                </a:lnTo>
                <a:lnTo>
                  <a:pt x="13140344" y="6506073"/>
                </a:lnTo>
                <a:lnTo>
                  <a:pt x="0" y="65060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73996" y="4679292"/>
            <a:ext cx="3856587" cy="545576"/>
            <a:chOff x="0" y="0"/>
            <a:chExt cx="1015727" cy="14369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15727" cy="143691"/>
            </a:xfrm>
            <a:custGeom>
              <a:avLst/>
              <a:gdLst/>
              <a:ahLst/>
              <a:cxnLst/>
              <a:rect l="l" t="t" r="r" b="b"/>
              <a:pathLst>
                <a:path w="1015727" h="143691">
                  <a:moveTo>
                    <a:pt x="0" y="0"/>
                  </a:moveTo>
                  <a:lnTo>
                    <a:pt x="1015727" y="0"/>
                  </a:lnTo>
                  <a:lnTo>
                    <a:pt x="1015727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974089"/>
            <a:ext cx="16625532" cy="1388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00"/>
              </a:lnSpc>
              <a:spcBef>
                <a:spcPct val="0"/>
              </a:spcBef>
            </a:pPr>
            <a:r>
              <a:rPr lang="en-US" sz="10400" spc="-780">
                <a:solidFill>
                  <a:srgbClr val="FFFFFF"/>
                </a:solidFill>
                <a:ea typeface="思源宋体 Heavy"/>
              </a:rPr>
              <a:t>判斷循環節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695670"/>
            <a:ext cx="16230600" cy="96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27" dirty="0" err="1">
                <a:solidFill>
                  <a:srgbClr val="FFFFFF"/>
                </a:solidFill>
                <a:ea typeface="Noto Sans T Chinese"/>
              </a:rPr>
              <a:t>找出字串中是否有一部分子字串可以重複，並且整個字串可以由這個</a:t>
            </a:r>
            <a:r>
              <a:rPr lang="en-US" sz="2799" spc="-27" dirty="0" err="1">
                <a:solidFill>
                  <a:srgbClr val="FF79CB"/>
                </a:solidFill>
                <a:ea typeface="Noto Sans T Chinese"/>
              </a:rPr>
              <a:t>子字串重複組成</a:t>
            </a:r>
            <a:r>
              <a:rPr lang="en-US" sz="2799" spc="-27" dirty="0">
                <a:solidFill>
                  <a:srgbClr val="FFFFFF"/>
                </a:solidFill>
                <a:ea typeface="Noto Sans T Chinese"/>
              </a:rPr>
              <a:t>。</a:t>
            </a:r>
          </a:p>
          <a:p>
            <a:pPr>
              <a:lnSpc>
                <a:spcPts val="3919"/>
              </a:lnSpc>
            </a:pPr>
            <a:r>
              <a:rPr lang="en-US" sz="2799" spc="-27" dirty="0" err="1">
                <a:solidFill>
                  <a:srgbClr val="FFFFFF"/>
                </a:solidFill>
                <a:ea typeface="Noto Sans T Chinese"/>
              </a:rPr>
              <a:t>設字串長度為</a:t>
            </a:r>
            <a:r>
              <a:rPr lang="en-US" sz="2799" spc="-27" dirty="0">
                <a:solidFill>
                  <a:srgbClr val="FFFFFF"/>
                </a:solidFill>
                <a:ea typeface="Noto Sans T Chinese"/>
              </a:rPr>
              <a:t> n，</a:t>
            </a:r>
            <a:r>
              <a:rPr lang="zh-TW" altLang="en-US" sz="2799" spc="-27" dirty="0">
                <a:solidFill>
                  <a:srgbClr val="FFFFFF"/>
                </a:solidFill>
                <a:ea typeface="Noto Sans T Chinese"/>
              </a:rPr>
              <a:t> 最長的可重複前綴部分</a:t>
            </a:r>
            <a:r>
              <a:rPr lang="en-US" sz="2799" spc="-27" dirty="0" err="1">
                <a:solidFill>
                  <a:srgbClr val="FFFFFF"/>
                </a:solidFill>
                <a:ea typeface="Noto Sans T Chinese"/>
              </a:rPr>
              <a:t>為</a:t>
            </a:r>
            <a:r>
              <a:rPr lang="en-US" sz="2799" spc="-27" dirty="0">
                <a:solidFill>
                  <a:srgbClr val="FFFFFF"/>
                </a:solidFill>
                <a:ea typeface="Noto Sans T Chinese"/>
              </a:rPr>
              <a:t> </a:t>
            </a:r>
            <a:r>
              <a:rPr lang="en-US" sz="2799" spc="-27" dirty="0" err="1">
                <a:solidFill>
                  <a:srgbClr val="FFFFFF"/>
                </a:solidFill>
                <a:ea typeface="Noto Sans T Chinese"/>
              </a:rPr>
              <a:t>nxt</a:t>
            </a:r>
            <a:r>
              <a:rPr lang="en-US" sz="2799" spc="-27" dirty="0">
                <a:solidFill>
                  <a:srgbClr val="FFFFFF"/>
                </a:solidFill>
                <a:ea typeface="Noto Sans T Chinese"/>
              </a:rPr>
              <a:t>[ </a:t>
            </a:r>
            <a:r>
              <a:rPr lang="en-US" sz="2799" spc="-27" dirty="0" err="1">
                <a:solidFill>
                  <a:srgbClr val="FFFFFF"/>
                </a:solidFill>
                <a:ea typeface="Noto Sans T Chinese"/>
              </a:rPr>
              <a:t>i</a:t>
            </a:r>
            <a:r>
              <a:rPr lang="en-US" sz="2799" spc="-27" dirty="0">
                <a:solidFill>
                  <a:srgbClr val="FFFFFF"/>
                </a:solidFill>
                <a:ea typeface="Noto Sans T Chinese"/>
              </a:rPr>
              <a:t> ]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02288" y="5605868"/>
            <a:ext cx="3856587" cy="545576"/>
            <a:chOff x="0" y="0"/>
            <a:chExt cx="1015727" cy="14369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15727" cy="143691"/>
            </a:xfrm>
            <a:custGeom>
              <a:avLst/>
              <a:gdLst/>
              <a:ahLst/>
              <a:cxnLst/>
              <a:rect l="l" t="t" r="r" b="b"/>
              <a:pathLst>
                <a:path w="1015727" h="143691">
                  <a:moveTo>
                    <a:pt x="0" y="0"/>
                  </a:moveTo>
                  <a:lnTo>
                    <a:pt x="1015727" y="0"/>
                  </a:lnTo>
                  <a:lnTo>
                    <a:pt x="1015727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10" name="AutoShape 10"/>
          <p:cNvSpPr/>
          <p:nvPr/>
        </p:nvSpPr>
        <p:spPr>
          <a:xfrm>
            <a:off x="4540107" y="4184970"/>
            <a:ext cx="19050" cy="2327446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1455046" y="4184970"/>
            <a:ext cx="19050" cy="2327446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flipH="1">
            <a:off x="4855379" y="4509859"/>
            <a:ext cx="801041" cy="338867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" name="AutoShape 13"/>
          <p:cNvSpPr/>
          <p:nvPr/>
        </p:nvSpPr>
        <p:spPr>
          <a:xfrm flipH="1" flipV="1">
            <a:off x="4753914" y="5167050"/>
            <a:ext cx="936478" cy="34383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4" name="TextBox 14"/>
          <p:cNvSpPr txBox="1"/>
          <p:nvPr/>
        </p:nvSpPr>
        <p:spPr>
          <a:xfrm>
            <a:off x="5763291" y="4136506"/>
            <a:ext cx="1774945" cy="47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27" dirty="0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n = 9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973996" y="4931663"/>
            <a:ext cx="3607792" cy="4744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27" dirty="0" err="1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nxt</a:t>
            </a:r>
            <a:r>
              <a:rPr lang="en-US" sz="2799" spc="-27" dirty="0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 [n-1] = </a:t>
            </a:r>
            <a:r>
              <a:rPr lang="en-US" sz="2799" spc="-27" dirty="0" err="1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nxt</a:t>
            </a:r>
            <a:r>
              <a:rPr lang="en-US" sz="2799" spc="-27" dirty="0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[8] = 6 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2841121" y="4474099"/>
            <a:ext cx="3856587" cy="545576"/>
            <a:chOff x="0" y="0"/>
            <a:chExt cx="1015727" cy="14369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15727" cy="143691"/>
            </a:xfrm>
            <a:custGeom>
              <a:avLst/>
              <a:gdLst/>
              <a:ahLst/>
              <a:cxnLst/>
              <a:rect l="l" t="t" r="r" b="b"/>
              <a:pathLst>
                <a:path w="1015727" h="143691">
                  <a:moveTo>
                    <a:pt x="0" y="0"/>
                  </a:moveTo>
                  <a:lnTo>
                    <a:pt x="1015727" y="0"/>
                  </a:lnTo>
                  <a:lnTo>
                    <a:pt x="1015727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669413" y="5400675"/>
            <a:ext cx="3856587" cy="545576"/>
            <a:chOff x="0" y="0"/>
            <a:chExt cx="1015727" cy="14369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15727" cy="143691"/>
            </a:xfrm>
            <a:custGeom>
              <a:avLst/>
              <a:gdLst/>
              <a:ahLst/>
              <a:cxnLst/>
              <a:rect l="l" t="t" r="r" b="b"/>
              <a:pathLst>
                <a:path w="1015727" h="143691">
                  <a:moveTo>
                    <a:pt x="0" y="0"/>
                  </a:moveTo>
                  <a:lnTo>
                    <a:pt x="1015727" y="0"/>
                  </a:lnTo>
                  <a:lnTo>
                    <a:pt x="1015727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22" name="AutoShape 22"/>
          <p:cNvSpPr/>
          <p:nvPr/>
        </p:nvSpPr>
        <p:spPr>
          <a:xfrm>
            <a:off x="16707232" y="3979777"/>
            <a:ext cx="19050" cy="2327446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4" name="Group 24"/>
          <p:cNvGrpSpPr/>
          <p:nvPr/>
        </p:nvGrpSpPr>
        <p:grpSpPr>
          <a:xfrm>
            <a:off x="12841121" y="4482118"/>
            <a:ext cx="837817" cy="545576"/>
            <a:chOff x="0" y="0"/>
            <a:chExt cx="220660" cy="143691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20660" cy="143691"/>
            </a:xfrm>
            <a:custGeom>
              <a:avLst/>
              <a:gdLst/>
              <a:ahLst/>
              <a:cxnLst/>
              <a:rect l="l" t="t" r="r" b="b"/>
              <a:pathLst>
                <a:path w="220660" h="143691">
                  <a:moveTo>
                    <a:pt x="0" y="0"/>
                  </a:moveTo>
                  <a:lnTo>
                    <a:pt x="220660" y="0"/>
                  </a:lnTo>
                  <a:lnTo>
                    <a:pt x="220660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3707511" y="5400675"/>
            <a:ext cx="885441" cy="545576"/>
            <a:chOff x="0" y="0"/>
            <a:chExt cx="233202" cy="14369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30" name="AutoShape 30"/>
          <p:cNvSpPr/>
          <p:nvPr/>
        </p:nvSpPr>
        <p:spPr>
          <a:xfrm flipV="1">
            <a:off x="12868693" y="5267786"/>
            <a:ext cx="245788" cy="798848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1" name="TextBox 31"/>
          <p:cNvSpPr txBox="1"/>
          <p:nvPr/>
        </p:nvSpPr>
        <p:spPr>
          <a:xfrm>
            <a:off x="10150288" y="6220011"/>
            <a:ext cx="5693488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altLang="zh-TW" sz="2799" spc="-27" dirty="0" err="1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循環節長度</a:t>
            </a:r>
            <a:endParaRPr lang="en-US" sz="2799" spc="-27" dirty="0">
              <a:solidFill>
                <a:srgbClr val="FF79CB"/>
              </a:solidFill>
              <a:latin typeface="YuPearl" panose="020F0500000000000000" pitchFamily="34" charset="-120"/>
              <a:ea typeface="YuPearl" panose="020F0500000000000000" pitchFamily="34" charset="-120"/>
            </a:endParaRPr>
          </a:p>
          <a:p>
            <a:pPr algn="ctr">
              <a:lnSpc>
                <a:spcPts val="3919"/>
              </a:lnSpc>
            </a:pPr>
            <a:r>
              <a:rPr lang="en-US" sz="2799" spc="-27" dirty="0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n – (</a:t>
            </a:r>
            <a:r>
              <a:rPr lang="en-US" sz="2799" spc="-27" dirty="0" err="1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nxt</a:t>
            </a:r>
            <a:r>
              <a:rPr lang="en-US" sz="2799" spc="-27" dirty="0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 [n-1] +1) = 9 – 6 – 1 = 2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13697986" y="4474099"/>
            <a:ext cx="885441" cy="545576"/>
            <a:chOff x="0" y="0"/>
            <a:chExt cx="233202" cy="143691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5930123" y="8167148"/>
            <a:ext cx="3856587" cy="545576"/>
            <a:chOff x="0" y="0"/>
            <a:chExt cx="1015727" cy="143691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015727" cy="143691"/>
            </a:xfrm>
            <a:custGeom>
              <a:avLst/>
              <a:gdLst/>
              <a:ahLst/>
              <a:cxnLst/>
              <a:rect l="l" t="t" r="r" b="b"/>
              <a:pathLst>
                <a:path w="1015727" h="143691">
                  <a:moveTo>
                    <a:pt x="0" y="0"/>
                  </a:moveTo>
                  <a:lnTo>
                    <a:pt x="1015727" y="0"/>
                  </a:lnTo>
                  <a:lnTo>
                    <a:pt x="1015727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6758415" y="9093724"/>
            <a:ext cx="3856587" cy="545576"/>
            <a:chOff x="0" y="0"/>
            <a:chExt cx="1015727" cy="143691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015727" cy="143691"/>
            </a:xfrm>
            <a:custGeom>
              <a:avLst/>
              <a:gdLst/>
              <a:ahLst/>
              <a:cxnLst/>
              <a:rect l="l" t="t" r="r" b="b"/>
              <a:pathLst>
                <a:path w="1015727" h="143691">
                  <a:moveTo>
                    <a:pt x="0" y="0"/>
                  </a:moveTo>
                  <a:lnTo>
                    <a:pt x="1015727" y="0"/>
                  </a:lnTo>
                  <a:lnTo>
                    <a:pt x="1015727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5930123" y="8175167"/>
            <a:ext cx="837817" cy="545576"/>
            <a:chOff x="0" y="0"/>
            <a:chExt cx="220660" cy="143691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220660" cy="143691"/>
            </a:xfrm>
            <a:custGeom>
              <a:avLst/>
              <a:gdLst/>
              <a:ahLst/>
              <a:cxnLst/>
              <a:rect l="l" t="t" r="r" b="b"/>
              <a:pathLst>
                <a:path w="220660" h="143691">
                  <a:moveTo>
                    <a:pt x="0" y="0"/>
                  </a:moveTo>
                  <a:lnTo>
                    <a:pt x="220660" y="0"/>
                  </a:lnTo>
                  <a:lnTo>
                    <a:pt x="220660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6796514" y="9093724"/>
            <a:ext cx="885441" cy="545576"/>
            <a:chOff x="0" y="0"/>
            <a:chExt cx="233202" cy="143691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6786989" y="8167148"/>
            <a:ext cx="885441" cy="545576"/>
            <a:chOff x="0" y="0"/>
            <a:chExt cx="233202" cy="143691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id="51" name="TextBox 51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7672430" y="8167148"/>
            <a:ext cx="885441" cy="545576"/>
            <a:chOff x="0" y="0"/>
            <a:chExt cx="233202" cy="143691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id="54" name="TextBox 5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7681955" y="9093724"/>
            <a:ext cx="885441" cy="545576"/>
            <a:chOff x="0" y="0"/>
            <a:chExt cx="233202" cy="143691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id="57" name="TextBox 57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>
            <a:off x="13671385" y="3996245"/>
            <a:ext cx="19050" cy="2327446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2" name="AutoShape 42"/>
          <p:cNvSpPr/>
          <p:nvPr/>
        </p:nvSpPr>
        <p:spPr>
          <a:xfrm>
            <a:off x="6762750" y="7616654"/>
            <a:ext cx="19050" cy="2327446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8" name="Group 58"/>
          <p:cNvGrpSpPr/>
          <p:nvPr/>
        </p:nvGrpSpPr>
        <p:grpSpPr>
          <a:xfrm>
            <a:off x="8557871" y="9093724"/>
            <a:ext cx="885441" cy="545576"/>
            <a:chOff x="0" y="0"/>
            <a:chExt cx="233202" cy="143691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id="60" name="TextBox 60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8567396" y="8167148"/>
            <a:ext cx="885441" cy="545576"/>
            <a:chOff x="0" y="0"/>
            <a:chExt cx="233202" cy="143691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id="63" name="TextBox 63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9452836" y="8167148"/>
            <a:ext cx="324349" cy="545576"/>
            <a:chOff x="0" y="0"/>
            <a:chExt cx="85425" cy="143691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85425" cy="143691"/>
            </a:xfrm>
            <a:custGeom>
              <a:avLst/>
              <a:gdLst/>
              <a:ahLst/>
              <a:cxnLst/>
              <a:rect l="l" t="t" r="r" b="b"/>
              <a:pathLst>
                <a:path w="85425" h="143691">
                  <a:moveTo>
                    <a:pt x="0" y="0"/>
                  </a:moveTo>
                  <a:lnTo>
                    <a:pt x="85425" y="0"/>
                  </a:lnTo>
                  <a:lnTo>
                    <a:pt x="85425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F3131"/>
            </a:solidFill>
          </p:spPr>
        </p:sp>
        <p:sp>
          <p:nvSpPr>
            <p:cNvPr id="66" name="TextBox 66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67" name="Group 67"/>
          <p:cNvGrpSpPr/>
          <p:nvPr/>
        </p:nvGrpSpPr>
        <p:grpSpPr>
          <a:xfrm>
            <a:off x="9443311" y="9093724"/>
            <a:ext cx="885441" cy="545576"/>
            <a:chOff x="0" y="0"/>
            <a:chExt cx="233202" cy="143691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id="69" name="TextBox 6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70" name="AutoShape 70"/>
          <p:cNvSpPr/>
          <p:nvPr/>
        </p:nvSpPr>
        <p:spPr>
          <a:xfrm flipH="1" flipV="1">
            <a:off x="10068888" y="8466776"/>
            <a:ext cx="1584611" cy="213651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71" name="TextBox 71"/>
          <p:cNvSpPr txBox="1"/>
          <p:nvPr/>
        </p:nvSpPr>
        <p:spPr>
          <a:xfrm>
            <a:off x="10739209" y="8360046"/>
            <a:ext cx="5920399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27" dirty="0" err="1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紅色無法等於循環節</a:t>
            </a:r>
            <a:endParaRPr lang="en-US" sz="2799" spc="-27" dirty="0">
              <a:solidFill>
                <a:srgbClr val="FF79CB"/>
              </a:solidFill>
              <a:latin typeface="YuPearl" panose="020F0500000000000000" pitchFamily="34" charset="-120"/>
              <a:ea typeface="YuPearl" panose="020F0500000000000000" pitchFamily="34" charset="-120"/>
            </a:endParaRPr>
          </a:p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altLang="zh-TW" sz="2800" spc="-36" dirty="0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n % (n − </a:t>
            </a:r>
            <a:r>
              <a:rPr lang="en-US" altLang="zh-TW" sz="2800" spc="-36" dirty="0" err="1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nxt</a:t>
            </a:r>
            <a:r>
              <a:rPr lang="en-US" altLang="zh-TW" sz="2800" spc="-36" dirty="0">
                <a:solidFill>
                  <a:srgbClr val="FF79CB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[n-1] - 1) = 9%2 = 1</a:t>
            </a:r>
          </a:p>
        </p:txBody>
      </p:sp>
      <p:sp>
        <p:nvSpPr>
          <p:cNvPr id="41" name="AutoShape 41"/>
          <p:cNvSpPr/>
          <p:nvPr/>
        </p:nvSpPr>
        <p:spPr>
          <a:xfrm>
            <a:off x="9796235" y="7616654"/>
            <a:ext cx="19050" cy="2327446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0AF7C343-EDB2-95D2-29A3-5D0840F55F70}"/>
              </a:ext>
            </a:extLst>
          </p:cNvPr>
          <p:cNvSpPr txBox="1"/>
          <p:nvPr/>
        </p:nvSpPr>
        <p:spPr>
          <a:xfrm>
            <a:off x="387446" y="6601480"/>
            <a:ext cx="49852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TW" sz="2800" b="0" i="0" dirty="0" err="1">
                <a:solidFill>
                  <a:schemeClr val="bg1"/>
                </a:solidFill>
                <a:effectLst/>
              </a:rPr>
              <a:t>nxt</a:t>
            </a:r>
            <a:r>
              <a:rPr lang="en" altLang="zh-TW" sz="2800" b="0" i="0" dirty="0">
                <a:solidFill>
                  <a:schemeClr val="bg1"/>
                </a:solidFill>
                <a:effectLst/>
              </a:rPr>
              <a:t>[</a:t>
            </a:r>
            <a:r>
              <a:rPr lang="en" altLang="zh-TW" sz="2800" b="0" i="0" dirty="0" err="1">
                <a:solidFill>
                  <a:schemeClr val="bg1"/>
                </a:solidFill>
                <a:effectLst/>
              </a:rPr>
              <a:t>i</a:t>
            </a:r>
            <a:r>
              <a:rPr lang="en" altLang="zh-TW" sz="2800" b="0" i="0" dirty="0">
                <a:solidFill>
                  <a:schemeClr val="bg1"/>
                </a:solidFill>
                <a:effectLst/>
              </a:rPr>
              <a:t>] :  -1  -1  0   1   2   3   4   5   6 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76" name="文字方塊 75">
            <a:extLst>
              <a:ext uri="{FF2B5EF4-FFF2-40B4-BE49-F238E27FC236}">
                <a16:creationId xmlns:a16="http://schemas.microsoft.com/office/drawing/2014/main" id="{885DF3D7-DCF5-4D90-BA3B-2134A2FDE6CA}"/>
              </a:ext>
            </a:extLst>
          </p:cNvPr>
          <p:cNvSpPr txBox="1"/>
          <p:nvPr/>
        </p:nvSpPr>
        <p:spPr>
          <a:xfrm>
            <a:off x="671072" y="4635559"/>
            <a:ext cx="39009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600" dirty="0"/>
              <a:t>a  b  a  b  a  b  a  b a</a:t>
            </a:r>
            <a:endParaRPr lang="zh-TW" altLang="en-US" sz="3600" dirty="0"/>
          </a:p>
        </p:txBody>
      </p: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57B79118-8E3A-3F80-DF5A-9B5CD1B276E5}"/>
              </a:ext>
            </a:extLst>
          </p:cNvPr>
          <p:cNvSpPr txBox="1"/>
          <p:nvPr/>
        </p:nvSpPr>
        <p:spPr>
          <a:xfrm>
            <a:off x="1490842" y="5554142"/>
            <a:ext cx="39009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600" dirty="0"/>
              <a:t>a  b  a  b  a  b  a  b a</a:t>
            </a:r>
            <a:endParaRPr lang="zh-TW" altLang="en-US" sz="3600" dirty="0"/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4CDC5273-DCBB-883E-27CE-2200D80ACE92}"/>
              </a:ext>
            </a:extLst>
          </p:cNvPr>
          <p:cNvSpPr txBox="1"/>
          <p:nvPr/>
        </p:nvSpPr>
        <p:spPr>
          <a:xfrm>
            <a:off x="12841121" y="4437823"/>
            <a:ext cx="39009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600" dirty="0"/>
              <a:t>a  b  a  b  a  b  a  b a</a:t>
            </a:r>
            <a:endParaRPr lang="zh-TW" altLang="en-US" sz="3600" dirty="0"/>
          </a:p>
        </p:txBody>
      </p: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F2FA2996-1936-21BD-2BEC-28F915FEC69C}"/>
              </a:ext>
            </a:extLst>
          </p:cNvPr>
          <p:cNvSpPr txBox="1"/>
          <p:nvPr/>
        </p:nvSpPr>
        <p:spPr>
          <a:xfrm>
            <a:off x="13719008" y="5341736"/>
            <a:ext cx="39009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600" dirty="0"/>
              <a:t>a  b  a  b  a  b  a  b a</a:t>
            </a:r>
            <a:endParaRPr lang="zh-TW" altLang="en-US" sz="3600" dirty="0"/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E95E06D0-F505-9EDC-0FAA-F6B0E03F307F}"/>
              </a:ext>
            </a:extLst>
          </p:cNvPr>
          <p:cNvSpPr txBox="1"/>
          <p:nvPr/>
        </p:nvSpPr>
        <p:spPr>
          <a:xfrm>
            <a:off x="6005072" y="8134046"/>
            <a:ext cx="39009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600" dirty="0"/>
              <a:t>a  b  a  b  a  b  a  b a</a:t>
            </a:r>
            <a:endParaRPr lang="zh-TW" altLang="en-US" sz="3600" dirty="0"/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FD7431D0-1BBE-6FB3-DF20-8F1283B325D7}"/>
              </a:ext>
            </a:extLst>
          </p:cNvPr>
          <p:cNvSpPr txBox="1"/>
          <p:nvPr/>
        </p:nvSpPr>
        <p:spPr>
          <a:xfrm>
            <a:off x="6843272" y="9066453"/>
            <a:ext cx="39009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3600" dirty="0"/>
              <a:t>a  b  a  b  a  b  a  b a</a:t>
            </a:r>
            <a:endParaRPr lang="zh-TW" altLang="en-US" sz="3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74089"/>
            <a:ext cx="16625532" cy="1388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00"/>
              </a:lnSpc>
              <a:spcBef>
                <a:spcPct val="0"/>
              </a:spcBef>
            </a:pPr>
            <a:r>
              <a:rPr lang="en-US" sz="10400" spc="-780">
                <a:solidFill>
                  <a:srgbClr val="FFFFFF"/>
                </a:solidFill>
                <a:ea typeface="思源宋体 Heavy"/>
              </a:rPr>
              <a:t>判斷循環節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2792548"/>
            <a:ext cx="18551281" cy="1797697"/>
            <a:chOff x="0" y="0"/>
            <a:chExt cx="24735041" cy="2396930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24735041" cy="965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59"/>
                </a:lnSpc>
              </a:pPr>
              <a:r>
                <a:rPr lang="en-US" sz="4800" spc="-48">
                  <a:solidFill>
                    <a:srgbClr val="FFFFFF"/>
                  </a:solidFill>
                  <a:ea typeface="思源宋体 Heavy"/>
                </a:rPr>
                <a:t>總結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258100"/>
              <a:ext cx="21266746" cy="6131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77592" y="4968577"/>
            <a:ext cx="3856587" cy="545576"/>
            <a:chOff x="0" y="0"/>
            <a:chExt cx="1015727" cy="14369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15727" cy="143691"/>
            </a:xfrm>
            <a:custGeom>
              <a:avLst/>
              <a:gdLst/>
              <a:ahLst/>
              <a:cxnLst/>
              <a:rect l="l" t="t" r="r" b="b"/>
              <a:pathLst>
                <a:path w="1015727" h="143691">
                  <a:moveTo>
                    <a:pt x="0" y="0"/>
                  </a:moveTo>
                  <a:lnTo>
                    <a:pt x="1015727" y="0"/>
                  </a:lnTo>
                  <a:lnTo>
                    <a:pt x="1015727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405884" y="5895153"/>
            <a:ext cx="3856587" cy="545576"/>
            <a:chOff x="0" y="0"/>
            <a:chExt cx="1015727" cy="14369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15727" cy="143691"/>
            </a:xfrm>
            <a:custGeom>
              <a:avLst/>
              <a:gdLst/>
              <a:ahLst/>
              <a:cxnLst/>
              <a:rect l="l" t="t" r="r" b="b"/>
              <a:pathLst>
                <a:path w="1015727" h="143691">
                  <a:moveTo>
                    <a:pt x="0" y="0"/>
                  </a:moveTo>
                  <a:lnTo>
                    <a:pt x="1015727" y="0"/>
                  </a:lnTo>
                  <a:lnTo>
                    <a:pt x="1015727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577592" y="4976596"/>
            <a:ext cx="837817" cy="545576"/>
            <a:chOff x="0" y="0"/>
            <a:chExt cx="220660" cy="14369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0660" cy="143691"/>
            </a:xfrm>
            <a:custGeom>
              <a:avLst/>
              <a:gdLst/>
              <a:ahLst/>
              <a:cxnLst/>
              <a:rect l="l" t="t" r="r" b="b"/>
              <a:pathLst>
                <a:path w="220660" h="143691">
                  <a:moveTo>
                    <a:pt x="0" y="0"/>
                  </a:moveTo>
                  <a:lnTo>
                    <a:pt x="220660" y="0"/>
                  </a:lnTo>
                  <a:lnTo>
                    <a:pt x="220660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443983" y="5895153"/>
            <a:ext cx="885441" cy="545576"/>
            <a:chOff x="0" y="0"/>
            <a:chExt cx="233202" cy="14369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434458" y="4968577"/>
            <a:ext cx="885441" cy="545576"/>
            <a:chOff x="0" y="0"/>
            <a:chExt cx="233202" cy="14369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21" name="AutoShape 21"/>
          <p:cNvSpPr/>
          <p:nvPr/>
        </p:nvSpPr>
        <p:spPr>
          <a:xfrm>
            <a:off x="2415409" y="4474255"/>
            <a:ext cx="19050" cy="2327446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2" name="Group 22"/>
          <p:cNvGrpSpPr/>
          <p:nvPr/>
        </p:nvGrpSpPr>
        <p:grpSpPr>
          <a:xfrm>
            <a:off x="3319899" y="4968577"/>
            <a:ext cx="885441" cy="545576"/>
            <a:chOff x="0" y="0"/>
            <a:chExt cx="233202" cy="143691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3329424" y="5895153"/>
            <a:ext cx="885441" cy="545576"/>
            <a:chOff x="0" y="0"/>
            <a:chExt cx="233202" cy="143691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4205339" y="5895153"/>
            <a:ext cx="885441" cy="545576"/>
            <a:chOff x="0" y="0"/>
            <a:chExt cx="233202" cy="143691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4214864" y="4968577"/>
            <a:ext cx="885441" cy="545576"/>
            <a:chOff x="0" y="0"/>
            <a:chExt cx="233202" cy="143691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5100305" y="4968577"/>
            <a:ext cx="324349" cy="545576"/>
            <a:chOff x="0" y="0"/>
            <a:chExt cx="85425" cy="143691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5425" cy="143691"/>
            </a:xfrm>
            <a:custGeom>
              <a:avLst/>
              <a:gdLst/>
              <a:ahLst/>
              <a:cxnLst/>
              <a:rect l="l" t="t" r="r" b="b"/>
              <a:pathLst>
                <a:path w="85425" h="143691">
                  <a:moveTo>
                    <a:pt x="0" y="0"/>
                  </a:moveTo>
                  <a:lnTo>
                    <a:pt x="85425" y="0"/>
                  </a:lnTo>
                  <a:lnTo>
                    <a:pt x="85425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F3131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5090780" y="5895153"/>
            <a:ext cx="885441" cy="545576"/>
            <a:chOff x="0" y="0"/>
            <a:chExt cx="233202" cy="143691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40" name="AutoShape 40"/>
          <p:cNvSpPr/>
          <p:nvPr/>
        </p:nvSpPr>
        <p:spPr>
          <a:xfrm>
            <a:off x="5443703" y="4474255"/>
            <a:ext cx="19050" cy="2327446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1" name="Group 41"/>
          <p:cNvGrpSpPr/>
          <p:nvPr/>
        </p:nvGrpSpPr>
        <p:grpSpPr>
          <a:xfrm>
            <a:off x="9641038" y="4852771"/>
            <a:ext cx="3856587" cy="545576"/>
            <a:chOff x="0" y="0"/>
            <a:chExt cx="1015727" cy="143691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015727" cy="143691"/>
            </a:xfrm>
            <a:custGeom>
              <a:avLst/>
              <a:gdLst/>
              <a:ahLst/>
              <a:cxnLst/>
              <a:rect l="l" t="t" r="r" b="b"/>
              <a:pathLst>
                <a:path w="1015727" h="143691">
                  <a:moveTo>
                    <a:pt x="0" y="0"/>
                  </a:moveTo>
                  <a:lnTo>
                    <a:pt x="1015727" y="0"/>
                  </a:lnTo>
                  <a:lnTo>
                    <a:pt x="1015727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10469330" y="5779347"/>
            <a:ext cx="3856587" cy="545576"/>
            <a:chOff x="0" y="0"/>
            <a:chExt cx="1015727" cy="143691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015727" cy="143691"/>
            </a:xfrm>
            <a:custGeom>
              <a:avLst/>
              <a:gdLst/>
              <a:ahLst/>
              <a:cxnLst/>
              <a:rect l="l" t="t" r="r" b="b"/>
              <a:pathLst>
                <a:path w="1015727" h="143691">
                  <a:moveTo>
                    <a:pt x="0" y="0"/>
                  </a:moveTo>
                  <a:lnTo>
                    <a:pt x="1015727" y="0"/>
                  </a:lnTo>
                  <a:lnTo>
                    <a:pt x="1015727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9641038" y="4860789"/>
            <a:ext cx="837817" cy="545576"/>
            <a:chOff x="0" y="0"/>
            <a:chExt cx="220660" cy="143691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220660" cy="143691"/>
            </a:xfrm>
            <a:custGeom>
              <a:avLst/>
              <a:gdLst/>
              <a:ahLst/>
              <a:cxnLst/>
              <a:rect l="l" t="t" r="r" b="b"/>
              <a:pathLst>
                <a:path w="220660" h="143691">
                  <a:moveTo>
                    <a:pt x="0" y="0"/>
                  </a:moveTo>
                  <a:lnTo>
                    <a:pt x="220660" y="0"/>
                  </a:lnTo>
                  <a:lnTo>
                    <a:pt x="220660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0507428" y="5779347"/>
            <a:ext cx="885441" cy="545576"/>
            <a:chOff x="0" y="0"/>
            <a:chExt cx="233202" cy="143691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0497903" y="4852771"/>
            <a:ext cx="885441" cy="545576"/>
            <a:chOff x="0" y="0"/>
            <a:chExt cx="233202" cy="143691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56" name="AutoShape 56"/>
          <p:cNvSpPr/>
          <p:nvPr/>
        </p:nvSpPr>
        <p:spPr>
          <a:xfrm>
            <a:off x="10478854" y="4358449"/>
            <a:ext cx="19050" cy="2327446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7" name="Group 57"/>
          <p:cNvGrpSpPr/>
          <p:nvPr/>
        </p:nvGrpSpPr>
        <p:grpSpPr>
          <a:xfrm>
            <a:off x="11383344" y="4852771"/>
            <a:ext cx="885441" cy="545576"/>
            <a:chOff x="0" y="0"/>
            <a:chExt cx="233202" cy="143691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id="59" name="TextBox 5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60" name="Group 60"/>
          <p:cNvGrpSpPr/>
          <p:nvPr/>
        </p:nvGrpSpPr>
        <p:grpSpPr>
          <a:xfrm>
            <a:off x="11392869" y="5779347"/>
            <a:ext cx="885441" cy="545576"/>
            <a:chOff x="0" y="0"/>
            <a:chExt cx="233202" cy="143691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id="62" name="TextBox 62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63" name="Group 63"/>
          <p:cNvGrpSpPr/>
          <p:nvPr/>
        </p:nvGrpSpPr>
        <p:grpSpPr>
          <a:xfrm>
            <a:off x="12268785" y="5779347"/>
            <a:ext cx="885441" cy="545576"/>
            <a:chOff x="0" y="0"/>
            <a:chExt cx="233202" cy="143691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id="65" name="TextBox 6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12278310" y="4852771"/>
            <a:ext cx="885441" cy="545576"/>
            <a:chOff x="0" y="0"/>
            <a:chExt cx="233202" cy="143691"/>
          </a:xfrm>
        </p:grpSpPr>
        <p:sp>
          <p:nvSpPr>
            <p:cNvPr id="67" name="Freeform 67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id="68" name="TextBox 68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69" name="Group 69"/>
          <p:cNvGrpSpPr/>
          <p:nvPr/>
        </p:nvGrpSpPr>
        <p:grpSpPr>
          <a:xfrm>
            <a:off x="13154225" y="5779347"/>
            <a:ext cx="885441" cy="545576"/>
            <a:chOff x="0" y="0"/>
            <a:chExt cx="233202" cy="143691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id="71" name="TextBox 71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13173275" y="4852771"/>
            <a:ext cx="885441" cy="545576"/>
            <a:chOff x="0" y="0"/>
            <a:chExt cx="233202" cy="143691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F3131"/>
            </a:solidFill>
          </p:spPr>
        </p:sp>
        <p:sp>
          <p:nvSpPr>
            <p:cNvPr id="74" name="TextBox 74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75" name="AutoShape 75"/>
          <p:cNvSpPr/>
          <p:nvPr/>
        </p:nvSpPr>
        <p:spPr>
          <a:xfrm>
            <a:off x="14020617" y="4358449"/>
            <a:ext cx="19050" cy="2327446"/>
          </a:xfrm>
          <a:prstGeom prst="line">
            <a:avLst/>
          </a:prstGeom>
          <a:ln w="38100" cap="flat">
            <a:solidFill>
              <a:srgbClr val="FF79C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6" name="Group 76"/>
          <p:cNvGrpSpPr/>
          <p:nvPr/>
        </p:nvGrpSpPr>
        <p:grpSpPr>
          <a:xfrm>
            <a:off x="14058716" y="5779347"/>
            <a:ext cx="885441" cy="545576"/>
            <a:chOff x="0" y="0"/>
            <a:chExt cx="233202" cy="143691"/>
          </a:xfrm>
        </p:grpSpPr>
        <p:sp>
          <p:nvSpPr>
            <p:cNvPr id="77" name="Freeform 77"/>
            <p:cNvSpPr/>
            <p:nvPr/>
          </p:nvSpPr>
          <p:spPr>
            <a:xfrm>
              <a:off x="0" y="0"/>
              <a:ext cx="233203" cy="143691"/>
            </a:xfrm>
            <a:custGeom>
              <a:avLst/>
              <a:gdLst/>
              <a:ahLst/>
              <a:cxnLst/>
              <a:rect l="l" t="t" r="r" b="b"/>
              <a:pathLst>
                <a:path w="233203" h="143691">
                  <a:moveTo>
                    <a:pt x="0" y="0"/>
                  </a:moveTo>
                  <a:lnTo>
                    <a:pt x="233203" y="0"/>
                  </a:lnTo>
                  <a:lnTo>
                    <a:pt x="233203" y="143691"/>
                  </a:lnTo>
                  <a:lnTo>
                    <a:pt x="0" y="143691"/>
                  </a:lnTo>
                  <a:close/>
                </a:path>
              </a:pathLst>
            </a:custGeom>
            <a:solidFill>
              <a:srgbClr val="FF3131"/>
            </a:solidFill>
          </p:spPr>
        </p:sp>
        <p:sp>
          <p:nvSpPr>
            <p:cNvPr id="78" name="TextBox 78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endParaRPr/>
            </a:p>
          </p:txBody>
        </p:sp>
      </p:grpSp>
      <p:sp>
        <p:nvSpPr>
          <p:cNvPr id="79" name="TextBox 79"/>
          <p:cNvSpPr txBox="1"/>
          <p:nvPr/>
        </p:nvSpPr>
        <p:spPr>
          <a:xfrm>
            <a:off x="9277526" y="7433957"/>
            <a:ext cx="6077367" cy="1241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altLang="zh-TW" sz="3600" spc="-36" dirty="0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n % (n − </a:t>
            </a:r>
            <a:r>
              <a:rPr lang="en-US" altLang="zh-TW" sz="3600" spc="-36" dirty="0" err="1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nxt</a:t>
            </a:r>
            <a:r>
              <a:rPr lang="en-US" altLang="zh-TW" sz="3600" spc="-36" dirty="0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[n-1] - 1)</a:t>
            </a:r>
            <a:r>
              <a:rPr lang="en-US" sz="3600" spc="-36" dirty="0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 = 0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36" dirty="0" err="1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答案為</a:t>
            </a:r>
            <a:r>
              <a:rPr lang="en-US" sz="3600" spc="-36" dirty="0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 </a:t>
            </a:r>
            <a:r>
              <a:rPr lang="en-US" altLang="zh-TW" sz="3600" spc="-36" dirty="0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n / (n − </a:t>
            </a:r>
            <a:r>
              <a:rPr lang="en-US" altLang="zh-TW" sz="3600" spc="-36" dirty="0" err="1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nxt</a:t>
            </a:r>
            <a:r>
              <a:rPr lang="en-US" altLang="zh-TW" sz="3600" spc="-36" dirty="0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[n-1] - 1) </a:t>
            </a:r>
            <a:endParaRPr lang="en-US" sz="3600" spc="-36" dirty="0">
              <a:solidFill>
                <a:srgbClr val="FFFFFF"/>
              </a:solidFill>
              <a:latin typeface="YUPEARL-LIGHT" panose="020F0500000000000000" pitchFamily="34" charset="-120"/>
              <a:ea typeface="YUPEARL-LIGHT" panose="020F0500000000000000" pitchFamily="34" charset="-120"/>
            </a:endParaRPr>
          </a:p>
        </p:txBody>
      </p:sp>
      <p:sp>
        <p:nvSpPr>
          <p:cNvPr id="80" name="TextBox 80"/>
          <p:cNvSpPr txBox="1"/>
          <p:nvPr/>
        </p:nvSpPr>
        <p:spPr>
          <a:xfrm>
            <a:off x="1329309" y="7229871"/>
            <a:ext cx="5257624" cy="1882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36" dirty="0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n % (n − </a:t>
            </a:r>
            <a:r>
              <a:rPr lang="en-US" sz="3600" spc="-36" dirty="0" err="1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nxt</a:t>
            </a:r>
            <a:r>
              <a:rPr lang="en-US" sz="3600" spc="-36" dirty="0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[n-1] - 1) ≠ 0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36" dirty="0" err="1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只能以自己為循環節</a:t>
            </a:r>
            <a:endParaRPr lang="en-US" sz="3600" spc="-36" dirty="0">
              <a:solidFill>
                <a:srgbClr val="FFFFFF"/>
              </a:solidFill>
              <a:latin typeface="YUPEARL-LIGHT" panose="020F0500000000000000" pitchFamily="34" charset="-120"/>
              <a:ea typeface="YUPEARL-LIGHT" panose="020F0500000000000000" pitchFamily="34" charset="-120"/>
            </a:endParaRP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36" dirty="0">
                <a:solidFill>
                  <a:srgbClr val="FFFFFF"/>
                </a:solidFill>
                <a:latin typeface="YUPEARL-LIGHT" panose="020F0500000000000000" pitchFamily="34" charset="-120"/>
                <a:ea typeface="YUPEARL-LIGHT" panose="020F0500000000000000" pitchFamily="34" charset="-120"/>
              </a:rPr>
              <a:t>答案為1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1994</TotalTime>
  <Words>675</Words>
  <Application>Microsoft Macintosh PowerPoint</Application>
  <PresentationFormat>自訂</PresentationFormat>
  <Paragraphs>223</Paragraphs>
  <Slides>10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9" baseType="lpstr">
      <vt:lpstr>Calibri</vt:lpstr>
      <vt:lpstr>Cambria Math</vt:lpstr>
      <vt:lpstr>思源宋体 Heavy</vt:lpstr>
      <vt:lpstr>Noto Sans T Chinese</vt:lpstr>
      <vt:lpstr>圓體</vt:lpstr>
      <vt:lpstr>Arial</vt:lpstr>
      <vt:lpstr>YuPearl</vt:lpstr>
      <vt:lpstr>YUPEARL-LIGHT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黑白時尚單色風格標誌開發品牌指南</dc:title>
  <cp:lastModifiedBy>文綺 文綺</cp:lastModifiedBy>
  <cp:revision>8</cp:revision>
  <dcterms:created xsi:type="dcterms:W3CDTF">2006-08-16T00:00:00Z</dcterms:created>
  <dcterms:modified xsi:type="dcterms:W3CDTF">2023-10-03T11:50:26Z</dcterms:modified>
  <dc:identifier>DAFv_Sb_7o0</dc:identifier>
</cp:coreProperties>
</file>

<file path=docProps/thumbnail.jpeg>
</file>